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0" roundtripDataSignature="AMtx7mj3gAyYgmTrvqHdiQAxuFMRjz6B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Comfortaa-bold.fntdata"/><Relationship Id="rId14" Type="http://schemas.openxmlformats.org/officeDocument/2006/relationships/slide" Target="slides/slide9.xml"/><Relationship Id="rId58" Type="http://schemas.openxmlformats.org/officeDocument/2006/relationships/font" Target="fonts/Comforta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#1</a:t>
            </a:r>
            <a:endParaRPr/>
          </a:p>
          <a:p>
            <a:pPr indent="0" lvl="0" marL="0" rtl="0" algn="l">
              <a:lnSpc>
                <a:spcPct val="100000"/>
              </a:lnSpc>
              <a:spcBef>
                <a:spcPts val="0"/>
              </a:spcBef>
              <a:spcAft>
                <a:spcPts val="0"/>
              </a:spcAft>
              <a:buClr>
                <a:schemeClr val="dk1"/>
              </a:buClr>
              <a:buSzPts val="1100"/>
              <a:buFont typeface="Arial"/>
              <a:buNone/>
            </a:pPr>
            <a:r>
              <a:rPr lang="fr"/>
              <a:t>Most business operations have constraints, a hard rule that cannot be broken.</a:t>
            </a:r>
            <a:endParaRPr/>
          </a:p>
          <a:p>
            <a:pPr indent="0" lvl="0" marL="0" rtl="0" algn="l">
              <a:lnSpc>
                <a:spcPct val="100000"/>
              </a:lnSpc>
              <a:spcBef>
                <a:spcPts val="0"/>
              </a:spcBef>
              <a:spcAft>
                <a:spcPts val="0"/>
              </a:spcAft>
              <a:buClr>
                <a:schemeClr val="dk1"/>
              </a:buClr>
              <a:buSzPts val="1100"/>
              <a:buFont typeface="Arial"/>
              <a:buNone/>
            </a:pPr>
            <a:r>
              <a:rPr lang="fr"/>
              <a:t>How you answer every question about state in an event sourced system, you replay a subset of the events to get the answer you need. The is usually called projecting the events, and the end result is a "projection".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fr"/>
              <a:t>#2</a:t>
            </a:r>
            <a:endParaRPr/>
          </a:p>
          <a:p>
            <a:pPr indent="0" lvl="0" marL="0" rtl="0" algn="l">
              <a:lnSpc>
                <a:spcPct val="100000"/>
              </a:lnSpc>
              <a:spcBef>
                <a:spcPts val="0"/>
              </a:spcBef>
              <a:spcAft>
                <a:spcPts val="0"/>
              </a:spcAft>
              <a:buClr>
                <a:schemeClr val="dk1"/>
              </a:buClr>
              <a:buSzPts val="1100"/>
              <a:buFont typeface="Arial"/>
              <a:buNone/>
            </a:pPr>
            <a:r>
              <a:rPr lang="fr"/>
              <a:t>Not at all. To enforce constraints, you typically only need the tiniest subset of events. Fetching the useful history of a concept, such as a Cart, is typically a single database call. You load the events and replay them in memory, "projecting" them, to build up your dataset. This is lighting fast, as you're doing it on the local processor, rather than making a series of SQL calls (network calls are insanely slow compared to local operations, by at least two orders of magnitude!).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fr"/>
              <a:t>#3</a:t>
            </a:r>
            <a:endParaRPr/>
          </a:p>
          <a:p>
            <a:pPr indent="0" lvl="0" marL="0" rtl="0" algn="l">
              <a:lnSpc>
                <a:spcPct val="100000"/>
              </a:lnSpc>
              <a:spcBef>
                <a:spcPts val="0"/>
              </a:spcBef>
              <a:spcAft>
                <a:spcPts val="0"/>
              </a:spcAft>
              <a:buClr>
                <a:schemeClr val="dk1"/>
              </a:buClr>
              <a:buSzPts val="1100"/>
              <a:buFont typeface="Arial"/>
              <a:buNone/>
            </a:pPr>
            <a:r>
              <a:rPr lang="fr"/>
              <a:t>The answer is no, you don't, that would be ridiculous.</a:t>
            </a:r>
            <a:endParaRPr/>
          </a:p>
          <a:p>
            <a:pPr indent="0" lvl="0" marL="0" rtl="0" algn="l">
              <a:lnSpc>
                <a:spcPct val="100000"/>
              </a:lnSpc>
              <a:spcBef>
                <a:spcPts val="0"/>
              </a:spcBef>
              <a:spcAft>
                <a:spcPts val="0"/>
              </a:spcAft>
              <a:buClr>
                <a:schemeClr val="dk1"/>
              </a:buClr>
              <a:buSzPts val="1100"/>
              <a:buFont typeface="Arial"/>
              <a:buNone/>
            </a:pPr>
            <a:r>
              <a:rPr lang="fr"/>
              <a:t>Instead of building it on the fly, you build it in the background, storing the intermediate results in a database. That way, users can query for data, and they will get it in the exact shape they need, with minimal delay. In effect, you cache the results for later use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a:t>The benefits</a:t>
            </a:r>
            <a:endParaRPr b="1"/>
          </a:p>
          <a:p>
            <a:pPr indent="0" lvl="0" marL="0" rtl="0" algn="l">
              <a:lnSpc>
                <a:spcPct val="100000"/>
              </a:lnSpc>
              <a:spcBef>
                <a:spcPts val="0"/>
              </a:spcBef>
              <a:spcAft>
                <a:spcPts val="0"/>
              </a:spcAft>
              <a:buClr>
                <a:schemeClr val="dk1"/>
              </a:buClr>
              <a:buSzPts val="1100"/>
              <a:buFont typeface="Arial"/>
              <a:buNone/>
            </a:pPr>
            <a:r>
              <a:rPr lang="fr"/>
              <a:t>We've looked at a few of the benefits all ready, but lets go deeper, because believe me, this style of development offers a host of benefits that I can no longer live without.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1. Ephemeral data-structures.</a:t>
            </a:r>
            <a:endParaRPr b="1"/>
          </a:p>
          <a:p>
            <a:pPr indent="0" lvl="0" marL="0" rtl="0" algn="l">
              <a:lnSpc>
                <a:spcPct val="100000"/>
              </a:lnSpc>
              <a:spcBef>
                <a:spcPts val="0"/>
              </a:spcBef>
              <a:spcAft>
                <a:spcPts val="0"/>
              </a:spcAft>
              <a:buClr>
                <a:schemeClr val="dk1"/>
              </a:buClr>
              <a:buSzPts val="1100"/>
              <a:buFont typeface="Arial"/>
              <a:buNone/>
            </a:pPr>
            <a:r>
              <a:rPr lang="fr"/>
              <a:t>Since all state is derived from events, you are no longer bound by the current "state" of your application. If you need to view data in a new way, you simply create a new projection of the data, projecting it into the shape you need.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2. Easier to communicate with domain experts</a:t>
            </a:r>
            <a:endParaRPr b="1"/>
          </a:p>
          <a:p>
            <a:pPr indent="0" lvl="0" marL="0" rtl="0" algn="l">
              <a:lnSpc>
                <a:spcPct val="100000"/>
              </a:lnSpc>
              <a:spcBef>
                <a:spcPts val="0"/>
              </a:spcBef>
              <a:spcAft>
                <a:spcPts val="0"/>
              </a:spcAft>
              <a:buClr>
                <a:schemeClr val="dk1"/>
              </a:buClr>
              <a:buSzPts val="1100"/>
              <a:buFont typeface="Arial"/>
              <a:buNone/>
            </a:pPr>
            <a:r>
              <a:rPr lang="fr"/>
              <a:t>As I said before, domains experts don't think in terms of state, they express business processes as a series of events. By building an event sourced system, we're modelling the system exactly as they describe it, rather than translating it into tech concepts and losing information.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3. Expressive models</a:t>
            </a:r>
            <a:endParaRPr b="1"/>
          </a:p>
          <a:p>
            <a:pPr indent="0" lvl="0" marL="0" rtl="0" algn="l">
              <a:lnSpc>
                <a:spcPct val="100000"/>
              </a:lnSpc>
              <a:spcBef>
                <a:spcPts val="0"/>
              </a:spcBef>
              <a:spcAft>
                <a:spcPts val="0"/>
              </a:spcAft>
              <a:buClr>
                <a:schemeClr val="dk1"/>
              </a:buClr>
              <a:buSzPts val="1100"/>
              <a:buFont typeface="Arial"/>
              <a:buNone/>
            </a:pPr>
            <a:r>
              <a:rPr lang="fr"/>
              <a:t>Event Sourcing forces you to model events as first class objects, rather than through implicit state changes. This means your models will closely resemble the actual processes you're modelling. This brings a lot of clarity to the table and stops you getting lost in the details of your storage technology. It makes the implicit explicit.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4. Reports become painless</a:t>
            </a:r>
            <a:endParaRPr b="1"/>
          </a:p>
          <a:p>
            <a:pPr indent="0" lvl="0" marL="0" rtl="0" algn="l">
              <a:lnSpc>
                <a:spcPct val="100000"/>
              </a:lnSpc>
              <a:spcBef>
                <a:spcPts val="0"/>
              </a:spcBef>
              <a:spcAft>
                <a:spcPts val="0"/>
              </a:spcAft>
              <a:buClr>
                <a:schemeClr val="dk1"/>
              </a:buClr>
              <a:buSzPts val="1100"/>
              <a:buFont typeface="Arial"/>
              <a:buNone/>
            </a:pPr>
            <a:r>
              <a:rPr lang="fr"/>
              <a:t>Generating complex business reports becomes a walk in the park in an event sourced system. You have the full history of every event that has ever happened, in chronological order, this means you can ask any question you like about that data historically.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Think of the power of this! Take the earlier example, you want to know how many users removed an item from their cart and then bought it a week later. In a standard web app this would take weeks of development, and once it's released, you have to wait for the data to populate before you could generate the report. With an ES system, it's built in from the get go, so you can generate that report right now. You could also generate the report for any previous point in the time. In other words, you have a time machine.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5. Composing services becomes trivial</a:t>
            </a:r>
            <a:endParaRPr b="1"/>
          </a:p>
          <a:p>
            <a:pPr indent="0" lvl="0" marL="0" rtl="0" algn="l">
              <a:lnSpc>
                <a:spcPct val="100000"/>
              </a:lnSpc>
              <a:spcBef>
                <a:spcPts val="0"/>
              </a:spcBef>
              <a:spcAft>
                <a:spcPts val="0"/>
              </a:spcAft>
              <a:buClr>
                <a:schemeClr val="dk1"/>
              </a:buClr>
              <a:buSzPts val="1100"/>
              <a:buFont typeface="Arial"/>
              <a:buNone/>
            </a:pPr>
            <a:r>
              <a:rPr lang="fr"/>
              <a:t>In standard web dev, plugging two systems together is usually quite tricky, and it frequently leads to tight coupling. ES solves this problem by letting services communicate via events. Need to trigger a process in another service when something happens? Write an event listener that runs whenever that event is fired. This allows you to add new integrations/functionality, without having to modify existing domain code.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6. Lightning fast on standard databases</a:t>
            </a:r>
            <a:endParaRPr b="1"/>
          </a:p>
          <a:p>
            <a:pPr indent="0" lvl="0" marL="0" rtl="0" algn="l">
              <a:lnSpc>
                <a:spcPct val="100000"/>
              </a:lnSpc>
              <a:spcBef>
                <a:spcPts val="0"/>
              </a:spcBef>
              <a:spcAft>
                <a:spcPts val="0"/>
              </a:spcAft>
              <a:buClr>
                <a:schemeClr val="dk1"/>
              </a:buClr>
              <a:buSzPts val="1100"/>
              <a:buFont typeface="Arial"/>
              <a:buNone/>
            </a:pPr>
            <a:r>
              <a:rPr lang="fr"/>
              <a:t>You don't need to use a fancy database to store your events, a standard MySQL table will do just fine. Databases are optimised for append only operations, which means that storing data is fast, while modifying data is slow. This is why ES works so well with current tech, events are append only.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7. Easy to change database implementations</a:t>
            </a:r>
            <a:endParaRPr b="1"/>
          </a:p>
          <a:p>
            <a:pPr indent="0" lvl="0" marL="0" rtl="0" algn="l">
              <a:lnSpc>
                <a:spcPct val="100000"/>
              </a:lnSpc>
              <a:spcBef>
                <a:spcPts val="0"/>
              </a:spcBef>
              <a:spcAft>
                <a:spcPts val="0"/>
              </a:spcAft>
              <a:buClr>
                <a:schemeClr val="dk1"/>
              </a:buClr>
              <a:buSzPts val="1100"/>
              <a:buFont typeface="Arial"/>
              <a:buNone/>
            </a:pPr>
            <a:r>
              <a:rPr lang="fr"/>
              <a:t>Due to the ephemeral nature of event sourced data-structures, you now have full freedom to use any database technology you like to store state. This means you get to choose the best tool for the job. And If you find a better tool, and you can switch to it at any point, there is zero commitment. This gives you an incredible amount of freedom. Case in point, we're currently moving some of our more complex projections from MySQL to OrientDB, and so far it's been a breeze.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a:t>The issues</a:t>
            </a:r>
            <a:endParaRPr b="1"/>
          </a:p>
          <a:p>
            <a:pPr indent="0" lvl="0" marL="0" rtl="0" algn="l">
              <a:lnSpc>
                <a:spcPct val="100000"/>
              </a:lnSpc>
              <a:spcBef>
                <a:spcPts val="0"/>
              </a:spcBef>
              <a:spcAft>
                <a:spcPts val="0"/>
              </a:spcAft>
              <a:buClr>
                <a:schemeClr val="dk1"/>
              </a:buClr>
              <a:buSzPts val="1100"/>
              <a:buFont typeface="Arial"/>
              <a:buNone/>
            </a:pPr>
            <a:r>
              <a:rPr lang="fr"/>
              <a:t>Like anything, ES is not a free lunch. Here are some of the surprises you will run into.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1. Eventual Consistency</a:t>
            </a:r>
            <a:endParaRPr b="1"/>
          </a:p>
          <a:p>
            <a:pPr indent="0" lvl="0" marL="0" rtl="0" algn="l">
              <a:lnSpc>
                <a:spcPct val="100000"/>
              </a:lnSpc>
              <a:spcBef>
                <a:spcPts val="0"/>
              </a:spcBef>
              <a:spcAft>
                <a:spcPts val="0"/>
              </a:spcAft>
              <a:buClr>
                <a:schemeClr val="dk1"/>
              </a:buClr>
              <a:buSzPts val="1100"/>
              <a:buFont typeface="Arial"/>
              <a:buNone/>
            </a:pPr>
            <a:r>
              <a:rPr lang="fr"/>
              <a:t>An ES system is naturally eventually consistent. This means that whenever an event occurs, other systems won't hear about it immediately, there is a short delay (say ~100ms) before they receive and process the event, gaining consistency. This means that you can't guarantee that the data in your projections is immediately up-to-date. This sounds like a big deal, but it really isn't. Modern web dev apps built on ReactJS will build up state from actions as the user performs operations, so having a query side that's lagging a few milliseconds is a non issue.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2. Event Upgrading</a:t>
            </a:r>
            <a:endParaRPr b="1"/>
          </a:p>
          <a:p>
            <a:pPr indent="0" lvl="0" marL="0" rtl="0" algn="l">
              <a:lnSpc>
                <a:spcPct val="100000"/>
              </a:lnSpc>
              <a:spcBef>
                <a:spcPts val="0"/>
              </a:spcBef>
              <a:spcAft>
                <a:spcPts val="0"/>
              </a:spcAft>
              <a:buClr>
                <a:schemeClr val="dk1"/>
              </a:buClr>
              <a:buSzPts val="1100"/>
              <a:buFont typeface="Arial"/>
              <a:buNone/>
            </a:pPr>
            <a:r>
              <a:rPr lang="fr"/>
              <a:t>Events will change shape over time, and this can be a bit tricky to handle if you don't plan for it in advance. When an event changes shape, you have to write an upgrader that takes the old event and converts it into the new one. This is done on the fly when you read the events from the store. Think of them as migrations for your events. Not as difficult as it sounds, just have a strategy in place for upgrading events and you'll be fine.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fr"/>
              <a:t>3. Developers need deprogramming</a:t>
            </a:r>
            <a:endParaRPr b="1"/>
          </a:p>
          <a:p>
            <a:pPr indent="0" lvl="0" marL="0" rtl="0" algn="l">
              <a:lnSpc>
                <a:spcPct val="100000"/>
              </a:lnSpc>
              <a:spcBef>
                <a:spcPts val="0"/>
              </a:spcBef>
              <a:spcAft>
                <a:spcPts val="0"/>
              </a:spcAft>
              <a:buClr>
                <a:schemeClr val="dk1"/>
              </a:buClr>
              <a:buSzPts val="1100"/>
              <a:buFont typeface="Arial"/>
              <a:buNone/>
            </a:pPr>
            <a:r>
              <a:rPr lang="fr"/>
              <a:t>The status quo in web dev is state driven development, this means developers will immediately jump to thinking in tables, rather than events. I've found it takes time to "deprogram" developers, they need to unlearn all the bad habits they've picked up. This usually manifest as events that are pure CRUD and don't mirror the domain language. The best way to combat this is to pair new developers with experienced ESers.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350">
                <a:solidFill>
                  <a:srgbClr val="221D1F"/>
                </a:solidFill>
                <a:latin typeface="Microsoft Yahei"/>
                <a:ea typeface="Microsoft Yahei"/>
                <a:cs typeface="Microsoft Yahei"/>
                <a:sym typeface="Microsoft Yahei"/>
              </a:rPr>
              <a:t>As is described in many product/project management cycles, for real life problems, this is usually driven by instinct. We don't use a formula to understand what is required to travel to a country that requires a visa. We learn that we need a visa to travel, we slowly grasp the documentation needs, what forms are to be filled and how to fill these. When we handle one of the steps, we don't keep all the details of the process in our minds, we just do the task at hand. This is related to the size of the tasks to accomplish.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fr" sz="900">
                <a:solidFill>
                  <a:schemeClr val="dk1"/>
                </a:solidFill>
                <a:highlight>
                  <a:srgbClr val="FFFFFF"/>
                </a:highlight>
              </a:rPr>
              <a:t>Initially introduced and made popular by programmer Eric Evans in his 2004 book, Domain-Driven Design: Tackling Complexity in the Heart of Software, domain-driven design is the expansion upon and application of the domainconcept, as it applies to the development of software.</a:t>
            </a:r>
            <a:endParaRPr sz="900">
              <a:solidFill>
                <a:schemeClr val="dk1"/>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fr" sz="900">
                <a:solidFill>
                  <a:schemeClr val="dk1"/>
                </a:solidFill>
                <a:highlight>
                  <a:srgbClr val="FFFFFF"/>
                </a:highlight>
              </a:rPr>
              <a:t>The premise is simple, but pulling it off in the messy real world is hard. It calls for new skills and discipline, and a systematic approach.</a:t>
            </a:r>
            <a:endParaRPr sz="900">
              <a:solidFill>
                <a:schemeClr val="dk1"/>
              </a:solidFill>
              <a:highlight>
                <a:srgbClr val="FFFFFF"/>
              </a:highlight>
            </a:endParaRPr>
          </a:p>
          <a:p>
            <a:pPr indent="0" lvl="0" marL="0" rtl="0" algn="l">
              <a:lnSpc>
                <a:spcPct val="115000"/>
              </a:lnSpc>
              <a:spcBef>
                <a:spcPts val="1500"/>
              </a:spcBef>
              <a:spcAft>
                <a:spcPts val="1500"/>
              </a:spcAft>
              <a:buClr>
                <a:schemeClr val="dk1"/>
              </a:buClr>
              <a:buSzPts val="1100"/>
              <a:buFont typeface="Arial"/>
              <a:buNone/>
            </a:pPr>
            <a:r>
              <a:rPr lang="fr" sz="900">
                <a:solidFill>
                  <a:schemeClr val="dk1"/>
                </a:solidFill>
                <a:highlight>
                  <a:srgbClr val="FFFFFF"/>
                </a:highlight>
              </a:rPr>
              <a:t>Domain-driven design is not a technology or a methodology. DDD provides a structure of practices and terminology for making design decisions that focus and accelerate software projects dealing with complicated domains.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This domain could be (as is the case many times, unfortunately) realized as a set of monolithic applications. The only reason that we have multiple applications is due to the  hard technical limitations (such as a desire to execute batch processes) in different applications.</a:t>
            </a:r>
            <a:endParaRPr/>
          </a:p>
          <a:p>
            <a:pPr indent="0" lvl="0" marL="0" rtl="0" algn="l">
              <a:lnSpc>
                <a:spcPct val="100000"/>
              </a:lnSpc>
              <a:spcBef>
                <a:spcPts val="0"/>
              </a:spcBef>
              <a:spcAft>
                <a:spcPts val="0"/>
              </a:spcAft>
              <a:buClr>
                <a:schemeClr val="dk1"/>
              </a:buClr>
              <a:buSzPts val="1100"/>
              <a:buFont typeface="Arial"/>
              <a:buNone/>
            </a:pPr>
            <a:r>
              <a:rPr lang="fr"/>
              <a:t>Most successful architectures that I have seen, recognize that integrating through databases is a bad practice, as it makes the boundary between technical application and business responsibility blurry, allows business logic to leak into the database and prevents horizontal scaling by adding more application servers. So the evolution to a better architecture happens in the form of service integration of monolithic applications.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350">
                <a:solidFill>
                  <a:srgbClr val="221D1F"/>
                </a:solidFill>
                <a:latin typeface="Microsoft Yahei"/>
                <a:ea typeface="Microsoft Yahei"/>
                <a:cs typeface="Microsoft Yahei"/>
                <a:sym typeface="Microsoft Yahei"/>
              </a:rPr>
              <a:t>Now the boundaries between applications are clearer. But as you can see, there are still hidden DB interations, this time happening inside the individual applications. I call them hidden as they are generally hard to notice at first. As time passes, tangling of the code will make originally- separated business processes related artificially and introduce more friction in business development, as this co-location requires joint deployment of separate features which potentially can slow down the pace.</a:t>
            </a:r>
            <a:endParaRPr sz="1350">
              <a:solidFill>
                <a:srgbClr val="221D1F"/>
              </a:solidFill>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rgbClr val="221D1F"/>
              </a:solidFill>
              <a:latin typeface="Microsoft Yahei"/>
              <a:ea typeface="Microsoft Yahei"/>
              <a:cs typeface="Microsoft Yahei"/>
              <a:sym typeface="Microsoft Yahe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900"/>
              </a:spcAft>
              <a:buSzPts val="1100"/>
              <a:buNone/>
            </a:pPr>
            <a:r>
              <a:rPr lang="fr" sz="1350">
                <a:solidFill>
                  <a:srgbClr val="221D1F"/>
                </a:solidFill>
                <a:latin typeface="Microsoft Yahei"/>
                <a:ea typeface="Microsoft Yahei"/>
                <a:cs typeface="Microsoft Yahei"/>
                <a:sym typeface="Microsoft Yahei"/>
              </a:rPr>
              <a:t>Domain modeling helps to identify and separate tangled implementations, if you are lucky to have a domain model to guide you. If you don't already have a domain model for an existing application (which is generally true in most cases), instead of going through the code to understand the different responsibilities, building a domain model and mapping the capabilities to the application at hand can probably be a better approach. This will both save time and prevent the risk of being lost in the weeds of detail. Also, if there is a gap between the business and the development team (which could be the major reason that the domain model didn’t exist in the first place), talking about the domain model and mapping to the capabilities of existing applications will help narrowing this gap.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350">
                <a:solidFill>
                  <a:srgbClr val="221D1F"/>
                </a:solidFill>
                <a:latin typeface="Microsoft Yahei"/>
                <a:ea typeface="Microsoft Yahei"/>
                <a:cs typeface="Microsoft Yahei"/>
                <a:sym typeface="Microsoft Yahei"/>
              </a:rPr>
              <a:t>The next step in our design evolution is to reflect domain boundary separation to our architecture as well as bounded contexts. A domain having more than one bounded context means that there can be multiple service applications which operate in the same domain. With the proper domain model in place, potential separation points are more visible, which allows us to benefit from potentially more granular applications (benefits such as separate release and versioning, potential to have more capability-driven pure service endpoints etc. </a:t>
            </a:r>
            <a:endParaRPr sz="1350">
              <a:solidFill>
                <a:srgbClr val="221D1F"/>
              </a:solidFill>
              <a:latin typeface="Microsoft Yahei"/>
              <a:ea typeface="Microsoft Yahei"/>
              <a:cs typeface="Microsoft Yahei"/>
              <a:sym typeface="Microsoft Yahei"/>
            </a:endParaRPr>
          </a:p>
          <a:p>
            <a:pPr indent="0" lvl="0" marL="0" rtl="0" algn="l">
              <a:lnSpc>
                <a:spcPct val="100000"/>
              </a:lnSpc>
              <a:spcBef>
                <a:spcPts val="0"/>
              </a:spcBef>
              <a:spcAft>
                <a:spcPts val="0"/>
              </a:spcAft>
              <a:buClr>
                <a:schemeClr val="dk1"/>
              </a:buClr>
              <a:buSzPts val="1100"/>
              <a:buFont typeface="Arial"/>
              <a:buNone/>
            </a:pPr>
            <a:r>
              <a:rPr lang="fr" sz="1350">
                <a:solidFill>
                  <a:srgbClr val="221D1F"/>
                </a:solidFill>
                <a:latin typeface="Microsoft Yahei"/>
                <a:ea typeface="Microsoft Yahei"/>
                <a:cs typeface="Microsoft Yahei"/>
                <a:sym typeface="Microsoft Yahei"/>
              </a:rPr>
              <a:t>This will also provide a level of independence to the teams, more refined capabilities of services and more decoupled interactions as explained in many microservices texts.</a:t>
            </a:r>
            <a:endParaRPr sz="1350">
              <a:solidFill>
                <a:srgbClr val="221D1F"/>
              </a:solidFill>
              <a:latin typeface="Microsoft Yahei"/>
              <a:ea typeface="Microsoft Yahei"/>
              <a:cs typeface="Microsoft Yahei"/>
              <a:sym typeface="Microsoft Yahei"/>
            </a:endParaRPr>
          </a:p>
          <a:p>
            <a:pPr indent="0" lvl="0" marL="0" rtl="0" algn="l">
              <a:lnSpc>
                <a:spcPct val="100000"/>
              </a:lnSpc>
              <a:spcBef>
                <a:spcPts val="0"/>
              </a:spcBef>
              <a:spcAft>
                <a:spcPts val="0"/>
              </a:spcAft>
              <a:buClr>
                <a:schemeClr val="dk1"/>
              </a:buClr>
              <a:buSzPts val="1100"/>
              <a:buFont typeface="Arial"/>
              <a:buNone/>
            </a:pPr>
            <a:r>
              <a:t/>
            </a:r>
            <a:endParaRPr sz="1350">
              <a:solidFill>
                <a:srgbClr val="221D1F"/>
              </a:solidFill>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rgbClr val="221D1F"/>
              </a:solidFill>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Application layer is responsible for high level logic. When we look at application layer we can see calls to “lower” levels (domain, infrastructure...). Logic in this layer should be easy to read. Also this is place where transaction scope and validation are handled. We are validating input arguments, opening transaction, doing some high level stuff and closing transaction so everything is atomic (this is just an example, transaction is not necessary nor all logic should be in transaction).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Domain layer is representation of business rules, validation handling (validation in context of domain) and everything that have business logic in it. As I understand, entities, value objects and services are also here. This layer is on same “depth” as infrastructure, both are called by application layer but domain layer can also call infrastructure.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Infrastructure layer is place where is done communication with external systems, storing and providing data (repositories)...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Entity: An object that is identified by its consistent thread of continuity, as opposed to traditional objects, which are defined by their attributes.</a:t>
            </a:r>
            <a:endParaRPr/>
          </a:p>
          <a:p>
            <a:pPr indent="0" lvl="0" marL="0" rtl="0" algn="l">
              <a:lnSpc>
                <a:spcPct val="100000"/>
              </a:lnSpc>
              <a:spcBef>
                <a:spcPts val="0"/>
              </a:spcBef>
              <a:spcAft>
                <a:spcPts val="0"/>
              </a:spcAft>
              <a:buClr>
                <a:schemeClr val="dk1"/>
              </a:buClr>
              <a:buSzPts val="1100"/>
              <a:buFont typeface="Arial"/>
              <a:buNone/>
            </a:pPr>
            <a:r>
              <a:rPr lang="fr"/>
              <a:t>Value Object: An immutable (unchangeable) object that has attributes, but no distinct identity.</a:t>
            </a:r>
            <a:endParaRPr/>
          </a:p>
          <a:p>
            <a:pPr indent="0" lvl="0" marL="0" rtl="0" algn="l">
              <a:lnSpc>
                <a:spcPct val="100000"/>
              </a:lnSpc>
              <a:spcBef>
                <a:spcPts val="0"/>
              </a:spcBef>
              <a:spcAft>
                <a:spcPts val="0"/>
              </a:spcAft>
              <a:buClr>
                <a:schemeClr val="dk1"/>
              </a:buClr>
              <a:buSzPts val="1100"/>
              <a:buFont typeface="Arial"/>
              <a:buNone/>
            </a:pPr>
            <a:r>
              <a:rPr lang="fr"/>
              <a:t>Domain Event: An object that is used to record a discrete event related to model activity within the system. While all events within the system could be tracked, a domain event is only created for event types which the domain experts care about.</a:t>
            </a:r>
            <a:endParaRPr/>
          </a:p>
          <a:p>
            <a:pPr indent="0" lvl="0" marL="0" rtl="0" algn="l">
              <a:lnSpc>
                <a:spcPct val="100000"/>
              </a:lnSpc>
              <a:spcBef>
                <a:spcPts val="0"/>
              </a:spcBef>
              <a:spcAft>
                <a:spcPts val="0"/>
              </a:spcAft>
              <a:buClr>
                <a:schemeClr val="dk1"/>
              </a:buClr>
              <a:buSzPts val="1100"/>
              <a:buFont typeface="Arial"/>
              <a:buNone/>
            </a:pPr>
            <a:r>
              <a:rPr lang="fr"/>
              <a:t>Aggregate: A cluster of entities and value objects with defined boundaries around the group. Rather than allowing every single entity or value object to perform all actions on its own, the collective aggregate of items is assigned a singular aggregate root item. Now, external objects no longer have direct access to every individual entity or value object within the aggregate, but instead only have access to the single aggregate root item, and use that to pass along instructions to the group as a whole. This practice correlates with many of the actual coding practices we’re covering in our design patterns series.</a:t>
            </a:r>
            <a:endParaRPr/>
          </a:p>
          <a:p>
            <a:pPr indent="0" lvl="0" marL="0" rtl="0" algn="l">
              <a:lnSpc>
                <a:spcPct val="100000"/>
              </a:lnSpc>
              <a:spcBef>
                <a:spcPts val="0"/>
              </a:spcBef>
              <a:spcAft>
                <a:spcPts val="0"/>
              </a:spcAft>
              <a:buClr>
                <a:schemeClr val="dk1"/>
              </a:buClr>
              <a:buSzPts val="1100"/>
              <a:buFont typeface="Arial"/>
              <a:buNone/>
            </a:pPr>
            <a:r>
              <a:rPr lang="fr"/>
              <a:t>Service: Essentially, a service is an operation or form of business logic that doesn’t naturally fit within the realm of objects. In other words, if some functionality must exist, but it cannot be related to an entity or value object, it’s probably a service.</a:t>
            </a:r>
            <a:endParaRPr/>
          </a:p>
          <a:p>
            <a:pPr indent="0" lvl="0" marL="0" rtl="0" algn="l">
              <a:lnSpc>
                <a:spcPct val="100000"/>
              </a:lnSpc>
              <a:spcBef>
                <a:spcPts val="0"/>
              </a:spcBef>
              <a:spcAft>
                <a:spcPts val="0"/>
              </a:spcAft>
              <a:buSzPts val="1100"/>
              <a:buNone/>
            </a:pPr>
            <a:r>
              <a:rPr lang="fr"/>
              <a:t>Modules are basically grouped parts of the system that have some kind of relation (in domain logical sense). When we put few classes in module we are telling next developer who are looking in this module that those classes should be observed as a whole.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fr"/>
              <a:t>Repositories: Not be confused with common version control repositories, the DDD meaning of a repository is a service that uses a global interface to provide access to all entities and value objects that are within a particular aggregate collection. Methods should be defined to allow for creation, modification, and deletion of objects within the aggregate. However, by using this repository service to make data queries, the goal is to remove such data query capabilities from within the business logic of object models.</a:t>
            </a:r>
            <a:endParaRPr/>
          </a:p>
          <a:p>
            <a:pPr indent="0" lvl="0" marL="0" rtl="0" algn="l">
              <a:lnSpc>
                <a:spcPct val="100000"/>
              </a:lnSpc>
              <a:spcBef>
                <a:spcPts val="0"/>
              </a:spcBef>
              <a:spcAft>
                <a:spcPts val="0"/>
              </a:spcAft>
              <a:buSzPts val="1100"/>
              <a:buNone/>
            </a:pPr>
            <a:r>
              <a:rPr lang="fr"/>
              <a:t>Factories: As we’ve discussed through a number of design patterns articles already, DDD suggests the use of a factory, which encapsulates the logic of creating complex objects and aggregates, ensuring that the client has no knowledge of the inner-workings of object manipulation.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Eases Communication: With an early emphasis on establishing a common and ubiquitous language related to the domain model of the project, teams will often find communication throughout the entire development life cycle to be much easier. Typically, DDD will require less technical jargon when discussing aspects of the application, since the ubiquitous language established early on will likely define simpler terms to refer to those more technical aspects.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Improves Flexibility: Since DDD is so heavily based around the concepts of object-oriented analysis and design, nearly everything within the domain model will be based on an object and will, therefore, be quite modular and encapsulated. This allows for various components, or even the entire system as a whole, to be altered and improved on a regular, continuous basis.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fr"/>
              <a:t>Emphasizes Domain Over Interface: Since DDD is the practice of building around the concepts of domain and what the domain experts within the project advise, DDD will often produce applications that are accurately suited for and representative of the domain at hand, as opposed to those applications which emphasize the UI/UX first and foremost. While an obvious balance is required, the focus on domain means that a DDD approach can produce a product that resonates well with the audience associated with that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Requires Robust Domain Expertise: Even with the most technically proficient minds working on development, it’s all for naught if there isn’t at least one domain expert on the team that knows the exact ins and outs of the subject area on which the application is intended to apply. In some cases, domain-driven design may require the integration of one or more outside team members who can act as domain experts throughout the development life cycle.</a:t>
            </a:r>
            <a:endParaRPr/>
          </a:p>
          <a:p>
            <a:pPr indent="0" lvl="0" marL="0" rtl="0" algn="l">
              <a:lnSpc>
                <a:spcPct val="100000"/>
              </a:lnSpc>
              <a:spcBef>
                <a:spcPts val="0"/>
              </a:spcBef>
              <a:spcAft>
                <a:spcPts val="0"/>
              </a:spcAft>
              <a:buClr>
                <a:schemeClr val="dk1"/>
              </a:buClr>
              <a:buSzPts val="1100"/>
              <a:buFont typeface="Arial"/>
              <a:buNone/>
            </a:pPr>
            <a:r>
              <a:rPr lang="fr"/>
              <a:t>Encourages Iterative Practices: While many would consider this an advantage, it cannot be denied that DDDpractices strongly rely on constant iteration and continuous integration in order to build a malleable project that can adjust itself when necessary. Some organizations may have trouble with these practices, particularly if their past experience is largely tied to less-flexible development models, such as the waterfall model or the like.</a:t>
            </a:r>
            <a:endParaRPr/>
          </a:p>
          <a:p>
            <a:pPr indent="0" lvl="0" marL="0" rtl="0" algn="l">
              <a:lnSpc>
                <a:spcPct val="100000"/>
              </a:lnSpc>
              <a:spcBef>
                <a:spcPts val="0"/>
              </a:spcBef>
              <a:spcAft>
                <a:spcPts val="0"/>
              </a:spcAft>
              <a:buClr>
                <a:schemeClr val="dk1"/>
              </a:buClr>
              <a:buSzPts val="1100"/>
              <a:buFont typeface="Arial"/>
              <a:buNone/>
            </a:pPr>
            <a:r>
              <a:rPr lang="fr"/>
              <a:t>Ill-Suited for Highly Technical Projects: While DDD is great for applications where there is a great deal of domain complexity (where business logic is rather complex and convoluted), DDD is not very well-suited for applications that have marginal domain complexity, but conversely have a great deal of technical complexity. Since DDD so heavily emphasizes the need for (and importance of) domain experts to generate the proper ubiquitous language and then domain model on which the project is based, a project that is incredibly technically complex may be challenging for domain experts to grasp, causing problems down the line, perhaps when technical requirements or limitations were not fully understood by all members of the team.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2000"/>
              </a:lnSpc>
              <a:spcBef>
                <a:spcPts val="0"/>
              </a:spcBef>
              <a:spcAft>
                <a:spcPts val="2500"/>
              </a:spcAft>
              <a:buSzPts val="1100"/>
              <a:buNone/>
            </a:pPr>
            <a:r>
              <a:rPr lang="fr">
                <a:solidFill>
                  <a:srgbClr val="24244C"/>
                </a:solidFill>
                <a:highlight>
                  <a:srgbClr val="FFFFFF"/>
                </a:highlight>
                <a:latin typeface="Georgia"/>
                <a:ea typeface="Georgia"/>
                <a:cs typeface="Georgia"/>
                <a:sym typeface="Georgia"/>
              </a:rPr>
              <a:t>This process is implemented in the UserRegistration aggregate in the bounded context Registration. The user interacts with “his/her” instance of the UserRegistration aggregate several times over the course of the registration process. The state of the UserRegistration is built up step by step until the registration is completed successfully. Once done, the user should be able to charge the wallet and rent a bike.</a:t>
            </a:r>
            <a:endParaRPr>
              <a:solidFill>
                <a:srgbClr val="24244C"/>
              </a:solidFill>
              <a:highlight>
                <a:srgbClr val="FFFFFF"/>
              </a:highlight>
              <a:latin typeface="Georgia"/>
              <a:ea typeface="Georgia"/>
              <a:cs typeface="Georgia"/>
              <a:sym typeface="Georgi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2000"/>
              </a:lnSpc>
              <a:spcBef>
                <a:spcPts val="0"/>
              </a:spcBef>
              <a:spcAft>
                <a:spcPts val="0"/>
              </a:spcAft>
              <a:buClr>
                <a:schemeClr val="dk1"/>
              </a:buClr>
              <a:buSzPts val="1100"/>
              <a:buFont typeface="Arial"/>
              <a:buNone/>
            </a:pPr>
            <a:r>
              <a:rPr lang="fr">
                <a:solidFill>
                  <a:srgbClr val="24244C"/>
                </a:solidFill>
                <a:highlight>
                  <a:srgbClr val="FFFFFF"/>
                </a:highlight>
                <a:latin typeface="Georgia"/>
                <a:ea typeface="Georgia"/>
                <a:cs typeface="Georgia"/>
                <a:sym typeface="Georgia"/>
              </a:rPr>
              <a:t>These events are sufficient to reconstruct the current state of the </a:t>
            </a:r>
            <a:r>
              <a:rPr lang="fr">
                <a:solidFill>
                  <a:srgbClr val="24244C"/>
                </a:solidFill>
                <a:highlight>
                  <a:srgbClr val="F7F7F7"/>
                </a:highlight>
                <a:latin typeface="Courier New"/>
                <a:ea typeface="Courier New"/>
                <a:cs typeface="Courier New"/>
                <a:sym typeface="Courier New"/>
              </a:rPr>
              <a:t>UserRegistration</a:t>
            </a:r>
            <a:r>
              <a:rPr lang="fr">
                <a:solidFill>
                  <a:srgbClr val="24244C"/>
                </a:solidFill>
                <a:highlight>
                  <a:srgbClr val="FFFFFF"/>
                </a:highlight>
                <a:latin typeface="Georgia"/>
                <a:ea typeface="Georgia"/>
                <a:cs typeface="Georgia"/>
                <a:sym typeface="Georgia"/>
              </a:rPr>
              <a:t> aggregate at any time. Additional events are not necessary, in particular no event which would express that the registration is now completed. This fact is know to the </a:t>
            </a:r>
            <a:r>
              <a:rPr lang="fr">
                <a:solidFill>
                  <a:srgbClr val="24244C"/>
                </a:solidFill>
                <a:highlight>
                  <a:srgbClr val="F7F7F7"/>
                </a:highlight>
                <a:latin typeface="Courier New"/>
                <a:ea typeface="Courier New"/>
                <a:cs typeface="Courier New"/>
                <a:sym typeface="Courier New"/>
              </a:rPr>
              <a:t>UserRegistration</a:t>
            </a:r>
            <a:r>
              <a:rPr lang="fr">
                <a:solidFill>
                  <a:srgbClr val="24244C"/>
                </a:solidFill>
                <a:highlight>
                  <a:srgbClr val="FFFFFF"/>
                </a:highlight>
                <a:latin typeface="Georgia"/>
                <a:ea typeface="Georgia"/>
                <a:cs typeface="Georgia"/>
                <a:sym typeface="Georgia"/>
              </a:rPr>
              <a:t> aggregate due to its internal domain logic as soon as the </a:t>
            </a:r>
            <a:r>
              <a:rPr lang="fr">
                <a:solidFill>
                  <a:srgbClr val="24244C"/>
                </a:solidFill>
                <a:highlight>
                  <a:srgbClr val="F7F7F7"/>
                </a:highlight>
                <a:latin typeface="Courier New"/>
                <a:ea typeface="Courier New"/>
                <a:cs typeface="Courier New"/>
                <a:sym typeface="Courier New"/>
              </a:rPr>
              <a:t>UserDetailsProvided</a:t>
            </a:r>
            <a:r>
              <a:rPr lang="fr">
                <a:solidFill>
                  <a:srgbClr val="24244C"/>
                </a:solidFill>
                <a:highlight>
                  <a:srgbClr val="FFFFFF"/>
                </a:highlight>
                <a:latin typeface="Georgia"/>
                <a:ea typeface="Georgia"/>
                <a:cs typeface="Georgia"/>
                <a:sym typeface="Georgia"/>
              </a:rPr>
              <a:t> event has been processed. Accordingly, an instance of a </a:t>
            </a:r>
            <a:r>
              <a:rPr lang="fr">
                <a:solidFill>
                  <a:srgbClr val="24244C"/>
                </a:solidFill>
                <a:highlight>
                  <a:srgbClr val="F7F7F7"/>
                </a:highlight>
                <a:latin typeface="Courier New"/>
                <a:ea typeface="Courier New"/>
                <a:cs typeface="Courier New"/>
                <a:sym typeface="Courier New"/>
              </a:rPr>
              <a:t>UserRegistration</a:t>
            </a:r>
            <a:r>
              <a:rPr lang="fr">
                <a:solidFill>
                  <a:srgbClr val="24244C"/>
                </a:solidFill>
                <a:highlight>
                  <a:srgbClr val="FFFFFF"/>
                </a:highlight>
                <a:latin typeface="Georgia"/>
                <a:ea typeface="Georgia"/>
                <a:cs typeface="Georgia"/>
                <a:sym typeface="Georgia"/>
              </a:rPr>
              <a:t> can answer at any time whether the registration has already been completed or not.</a:t>
            </a:r>
            <a:endParaRPr>
              <a:solidFill>
                <a:srgbClr val="24244C"/>
              </a:solidFill>
              <a:highlight>
                <a:srgbClr val="FFFFFF"/>
              </a:highlight>
              <a:latin typeface="Georgia"/>
              <a:ea typeface="Georgia"/>
              <a:cs typeface="Georgia"/>
              <a:sym typeface="Georgia"/>
            </a:endParaRPr>
          </a:p>
          <a:p>
            <a:pPr indent="0" lvl="0" marL="0" rtl="0" algn="l">
              <a:lnSpc>
                <a:spcPct val="152000"/>
              </a:lnSpc>
              <a:spcBef>
                <a:spcPts val="2500"/>
              </a:spcBef>
              <a:spcAft>
                <a:spcPts val="0"/>
              </a:spcAft>
              <a:buClr>
                <a:schemeClr val="dk1"/>
              </a:buClr>
              <a:buSzPts val="1100"/>
              <a:buFont typeface="Arial"/>
              <a:buNone/>
            </a:pPr>
            <a:r>
              <a:rPr lang="fr">
                <a:solidFill>
                  <a:srgbClr val="24244C"/>
                </a:solidFill>
                <a:highlight>
                  <a:srgbClr val="FFFFFF"/>
                </a:highlight>
                <a:latin typeface="Georgia"/>
                <a:ea typeface="Georgia"/>
                <a:cs typeface="Georgia"/>
                <a:sym typeface="Georgia"/>
              </a:rPr>
              <a:t>In addition, each event only contains the state that is necessary to be able to reconstruct the state of the aggregate during replay. This is typically only that state that has been influenced by the invocation that triggered the event, that is, a kind of “diff”. From the point of view of event sourcing, it makes no sense to store additional state on an event that was not influenced by the invocation. So, even if an explicit event </a:t>
            </a:r>
            <a:r>
              <a:rPr lang="fr">
                <a:solidFill>
                  <a:srgbClr val="24244C"/>
                </a:solidFill>
                <a:highlight>
                  <a:srgbClr val="F7F7F7"/>
                </a:highlight>
                <a:latin typeface="Courier New"/>
                <a:ea typeface="Courier New"/>
                <a:cs typeface="Courier New"/>
                <a:sym typeface="Courier New"/>
              </a:rPr>
              <a:t>UserRegistrationCompleted</a:t>
            </a:r>
            <a:r>
              <a:rPr lang="fr">
                <a:solidFill>
                  <a:srgbClr val="24244C"/>
                </a:solidFill>
                <a:highlight>
                  <a:srgbClr val="FFFFFF"/>
                </a:highlight>
                <a:latin typeface="Georgia"/>
                <a:ea typeface="Georgia"/>
                <a:cs typeface="Georgia"/>
                <a:sym typeface="Georgia"/>
              </a:rPr>
              <a:t> were persisted, it would not contained any additional state.</a:t>
            </a:r>
            <a:endParaRPr>
              <a:solidFill>
                <a:srgbClr val="24244C"/>
              </a:solidFill>
              <a:highlight>
                <a:srgbClr val="FFFFFF"/>
              </a:highlight>
              <a:latin typeface="Georgia"/>
              <a:ea typeface="Georgia"/>
              <a:cs typeface="Georgia"/>
              <a:sym typeface="Georgia"/>
            </a:endParaRPr>
          </a:p>
          <a:p>
            <a:pPr indent="0" lvl="0" marL="0" rtl="0" algn="l">
              <a:lnSpc>
                <a:spcPct val="152000"/>
              </a:lnSpc>
              <a:spcBef>
                <a:spcPts val="2500"/>
              </a:spcBef>
              <a:spcAft>
                <a:spcPts val="0"/>
              </a:spcAft>
              <a:buClr>
                <a:schemeClr val="dk1"/>
              </a:buClr>
              <a:buSzPts val="1100"/>
              <a:buFont typeface="Arial"/>
              <a:buNone/>
            </a:pPr>
            <a:r>
              <a:rPr lang="fr">
                <a:solidFill>
                  <a:srgbClr val="24244C"/>
                </a:solidFill>
                <a:highlight>
                  <a:srgbClr val="FFFFFF"/>
                </a:highlight>
                <a:latin typeface="Georgia"/>
                <a:ea typeface="Georgia"/>
                <a:cs typeface="Georgia"/>
                <a:sym typeface="Georgia"/>
              </a:rPr>
              <a:t>Some proponents of event sourcing vote that exactly these events from event sourcing for the </a:t>
            </a:r>
            <a:r>
              <a:rPr lang="fr">
                <a:solidFill>
                  <a:srgbClr val="24244C"/>
                </a:solidFill>
                <a:highlight>
                  <a:srgbClr val="F7F7F7"/>
                </a:highlight>
                <a:latin typeface="Courier New"/>
                <a:ea typeface="Courier New"/>
                <a:cs typeface="Courier New"/>
                <a:sym typeface="Courier New"/>
              </a:rPr>
              <a:t>UserRegistration</a:t>
            </a:r>
            <a:r>
              <a:rPr lang="fr">
                <a:solidFill>
                  <a:srgbClr val="24244C"/>
                </a:solidFill>
                <a:highlight>
                  <a:srgbClr val="FFFFFF"/>
                </a:highlight>
                <a:latin typeface="Georgia"/>
                <a:ea typeface="Georgia"/>
                <a:cs typeface="Georgia"/>
                <a:sym typeface="Georgia"/>
              </a:rPr>
              <a:t> aggregate can also be published to other interested parties within or outside the bounded context and can thus trigger further domain logic or update some other state. In our example, these would be the two bounded contexts </a:t>
            </a:r>
            <a:r>
              <a:rPr lang="fr">
                <a:solidFill>
                  <a:srgbClr val="24244C"/>
                </a:solidFill>
                <a:highlight>
                  <a:srgbClr val="F7F7F7"/>
                </a:highlight>
                <a:latin typeface="Courier New"/>
                <a:ea typeface="Courier New"/>
                <a:cs typeface="Courier New"/>
                <a:sym typeface="Courier New"/>
              </a:rPr>
              <a:t>Accounting</a:t>
            </a:r>
            <a:r>
              <a:rPr lang="fr">
                <a:solidFill>
                  <a:srgbClr val="24244C"/>
                </a:solidFill>
                <a:highlight>
                  <a:srgbClr val="FFFFFF"/>
                </a:highlight>
                <a:latin typeface="Georgia"/>
                <a:ea typeface="Georgia"/>
                <a:cs typeface="Georgia"/>
                <a:sym typeface="Georgia"/>
              </a:rPr>
              <a:t> (for initializing the wallet) and </a:t>
            </a:r>
            <a:r>
              <a:rPr lang="fr">
                <a:solidFill>
                  <a:srgbClr val="24244C"/>
                </a:solidFill>
                <a:highlight>
                  <a:srgbClr val="F7F7F7"/>
                </a:highlight>
                <a:latin typeface="Courier New"/>
                <a:ea typeface="Courier New"/>
                <a:cs typeface="Courier New"/>
                <a:sym typeface="Courier New"/>
              </a:rPr>
              <a:t>Rental</a:t>
            </a:r>
            <a:r>
              <a:rPr lang="fr">
                <a:solidFill>
                  <a:srgbClr val="24244C"/>
                </a:solidFill>
                <a:highlight>
                  <a:srgbClr val="FFFFFF"/>
                </a:highlight>
                <a:latin typeface="Georgia"/>
                <a:ea typeface="Georgia"/>
                <a:cs typeface="Georgia"/>
                <a:sym typeface="Georgia"/>
              </a:rPr>
              <a:t> (for creating the registered user).</a:t>
            </a:r>
            <a:endParaRPr>
              <a:solidFill>
                <a:srgbClr val="24244C"/>
              </a:solidFill>
              <a:highlight>
                <a:srgbClr val="FFFFFF"/>
              </a:highlight>
              <a:latin typeface="Georgia"/>
              <a:ea typeface="Georgia"/>
              <a:cs typeface="Georgia"/>
              <a:sym typeface="Georgia"/>
            </a:endParaRPr>
          </a:p>
          <a:p>
            <a:pPr indent="0" lvl="0" marL="0" rtl="0" algn="l">
              <a:lnSpc>
                <a:spcPct val="100000"/>
              </a:lnSpc>
              <a:spcBef>
                <a:spcPts val="250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In my opinion, things are much improved if the UserRegistration aggregate would also publish a domain event UserRegistrationCompleted with all relevant information MobileNumber, FullName, and Address (but e.g. not VerificationCode) as a payload after the registration has successfully been completed. This domain event has the appropriate semantics to be easily processed by external bounded contexts without having to know any internals of the registration process.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fr"/>
              <a:t>Segregate operations that read data from operations that update data by using separate interfaces. This can maximize performance, scalability, and security. Supports the evolution of the system over time through higher flexibility, and prevents update commands from causing merge conflicts at the domain level.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fr"/>
              <a:t>In traditional architectures, the same data model is used to query and update a database. That's simple and works well for basic CRUD operations. In more complex applications, however, this approach can become unwieldy. For example, on the read side, the application may perform many different queries, returning data transfer objects (DTOs) with different shapes. Object mapping can become complicated. On the write side, the model may implement complex validation and business logic. As a result, you can end up with an overly complex model that does too much.</a:t>
            </a:r>
            <a:endParaRPr/>
          </a:p>
          <a:p>
            <a:pPr indent="0" lvl="0" marL="0" rtl="0" algn="l">
              <a:lnSpc>
                <a:spcPct val="115000"/>
              </a:lnSpc>
              <a:spcBef>
                <a:spcPts val="1200"/>
              </a:spcBef>
              <a:spcAft>
                <a:spcPts val="0"/>
              </a:spcAft>
              <a:buSzPts val="1100"/>
              <a:buNone/>
            </a:pPr>
            <a:r>
              <a:rPr lang="fr"/>
              <a:t>Read and write workloads are often asymmetrical, with very different performance and scale requirements.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t>Having separate query and update models simplifies the design and implementation. However, one disadvantage is that CQRS code can't automatically be generated from a database schema using scaffolding mechanisms such as O/RM tools.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For greater isolation, you can physically separate the read data from the write data. In that case, the read database can use its own data schema that is optimized for queries.</a:t>
            </a:r>
            <a:endParaRPr/>
          </a:p>
          <a:p>
            <a:pPr indent="0" lvl="0" marL="0" rtl="0" algn="l">
              <a:lnSpc>
                <a:spcPct val="115000"/>
              </a:lnSpc>
              <a:spcBef>
                <a:spcPts val="1200"/>
              </a:spcBef>
              <a:spcAft>
                <a:spcPts val="0"/>
              </a:spcAft>
              <a:buClr>
                <a:schemeClr val="dk1"/>
              </a:buClr>
              <a:buSzPts val="1100"/>
              <a:buFont typeface="Arial"/>
              <a:buNone/>
            </a:pPr>
            <a:r>
              <a:rPr lang="fr"/>
              <a:t>If separate read and write databases are used, they must be kept in sync. Typically this is accomplished by having the write model publish an event whenever it updates the database. Updating the database and publishing the event must occur in a single transaction.</a:t>
            </a:r>
            <a:endParaRPr/>
          </a:p>
          <a:p>
            <a:pPr indent="0" lvl="0" marL="0" rtl="0" algn="l">
              <a:lnSpc>
                <a:spcPct val="115000"/>
              </a:lnSpc>
              <a:spcBef>
                <a:spcPts val="1200"/>
              </a:spcBef>
              <a:spcAft>
                <a:spcPts val="0"/>
              </a:spcAft>
              <a:buClr>
                <a:schemeClr val="dk1"/>
              </a:buClr>
              <a:buSzPts val="1100"/>
              <a:buFont typeface="Arial"/>
              <a:buNone/>
            </a:pPr>
            <a:r>
              <a:rPr lang="fr"/>
              <a:t>The read store can be a read-only replica of the write store, or the read and write stores can have a different structure altogether. Using multiple read-only replicas can increase query performance, especially in distributed scenarios where read-only replicas are located close to the application instances.</a:t>
            </a:r>
            <a:endParaRPr/>
          </a:p>
          <a:p>
            <a:pPr indent="0" lvl="0" marL="0" rtl="0" algn="l">
              <a:lnSpc>
                <a:spcPct val="115000"/>
              </a:lnSpc>
              <a:spcBef>
                <a:spcPts val="1200"/>
              </a:spcBef>
              <a:spcAft>
                <a:spcPts val="0"/>
              </a:spcAft>
              <a:buClr>
                <a:schemeClr val="dk1"/>
              </a:buClr>
              <a:buSzPts val="1100"/>
              <a:buFont typeface="Arial"/>
              <a:buNone/>
            </a:pPr>
            <a:r>
              <a:rPr lang="fr"/>
              <a:t>Separation of the read and write stores also allows each to be scaled appropriately to match the load. For example, read stores typically encounter a much higher load than write stores.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structure of multiple layers of representation can get quite complicated, but when people do this they still resolve it down to a single conceptual representation which acts as a conceptual integration point between all the presentations.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The change that CQRS introduces is to split that conceptual model into separate models for update and display, which it refers to as Command and Query respectively following the vocabulary of CommandQuerySeparation. The rationale is that for many problems, particularly in more complicated domains, having the same conceptual model for commands and queries leads to a more complex model that does neither well.</a:t>
            </a:r>
            <a:endParaRPr/>
          </a:p>
          <a:p>
            <a:pPr indent="0" lvl="0" marL="0" rtl="0" algn="l">
              <a:lnSpc>
                <a:spcPct val="100000"/>
              </a:lnSpc>
              <a:spcBef>
                <a:spcPts val="0"/>
              </a:spcBef>
              <a:spcAft>
                <a:spcPts val="0"/>
              </a:spcAft>
              <a:buSzPts val="1100"/>
              <a:buNone/>
            </a:pPr>
            <a:r>
              <a:rPr lang="fr"/>
              <a:t>By separate models we most commonly mean different object models, probably running in different logical processes, perhaps on separate hardware. A web example would see a user looking at a web page that's rendered using the query model. If they initiate a change that change is routed to the separate command model for processing, the resulting change is communicated to the query model to render the updated state.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a:t>Independent scaling</a:t>
            </a:r>
            <a:r>
              <a:rPr lang="fr"/>
              <a:t>. CQRS allows the read and write workloads to scale independently, and may result in fewer lock contentions.</a:t>
            </a:r>
            <a:endParaRPr/>
          </a:p>
          <a:p>
            <a:pPr indent="0" lvl="0" marL="0" rtl="0" algn="l">
              <a:lnSpc>
                <a:spcPct val="100000"/>
              </a:lnSpc>
              <a:spcBef>
                <a:spcPts val="0"/>
              </a:spcBef>
              <a:spcAft>
                <a:spcPts val="0"/>
              </a:spcAft>
              <a:buClr>
                <a:schemeClr val="dk1"/>
              </a:buClr>
              <a:buSzPts val="1100"/>
              <a:buFont typeface="Arial"/>
              <a:buNone/>
            </a:pPr>
            <a:r>
              <a:rPr b="1" lang="fr"/>
              <a:t>Optimized data schemas.</a:t>
            </a:r>
            <a:r>
              <a:rPr lang="fr"/>
              <a:t> The read side can use a schema that is optimized for queries, while the write side uses a schema that is optimized for updates.</a:t>
            </a:r>
            <a:endParaRPr/>
          </a:p>
          <a:p>
            <a:pPr indent="0" lvl="0" marL="0" rtl="0" algn="l">
              <a:lnSpc>
                <a:spcPct val="100000"/>
              </a:lnSpc>
              <a:spcBef>
                <a:spcPts val="0"/>
              </a:spcBef>
              <a:spcAft>
                <a:spcPts val="0"/>
              </a:spcAft>
              <a:buClr>
                <a:schemeClr val="dk1"/>
              </a:buClr>
              <a:buSzPts val="1100"/>
              <a:buFont typeface="Arial"/>
              <a:buNone/>
            </a:pPr>
            <a:r>
              <a:rPr b="1" lang="fr"/>
              <a:t>Security</a:t>
            </a:r>
            <a:r>
              <a:rPr lang="fr"/>
              <a:t>. It's easier to ensure that only the right domain entities are performing writes on the data.</a:t>
            </a:r>
            <a:endParaRPr/>
          </a:p>
          <a:p>
            <a:pPr indent="0" lvl="0" marL="0" rtl="0" algn="l">
              <a:lnSpc>
                <a:spcPct val="100000"/>
              </a:lnSpc>
              <a:spcBef>
                <a:spcPts val="0"/>
              </a:spcBef>
              <a:spcAft>
                <a:spcPts val="0"/>
              </a:spcAft>
              <a:buClr>
                <a:schemeClr val="dk1"/>
              </a:buClr>
              <a:buSzPts val="1100"/>
              <a:buFont typeface="Arial"/>
              <a:buNone/>
            </a:pPr>
            <a:r>
              <a:rPr b="1" lang="fr"/>
              <a:t>Separation of concerns</a:t>
            </a:r>
            <a:r>
              <a:rPr lang="fr"/>
              <a:t>. Segregating the read and write sides can result in models that are more maintainable and flexible. Most of the complex business logic goes into the write model. The read model can be relatively simple.</a:t>
            </a:r>
            <a:endParaRPr/>
          </a:p>
          <a:p>
            <a:pPr indent="0" lvl="0" marL="0" rtl="0" algn="l">
              <a:lnSpc>
                <a:spcPct val="100000"/>
              </a:lnSpc>
              <a:spcBef>
                <a:spcPts val="0"/>
              </a:spcBef>
              <a:spcAft>
                <a:spcPts val="0"/>
              </a:spcAft>
              <a:buClr>
                <a:schemeClr val="dk1"/>
              </a:buClr>
              <a:buSzPts val="1100"/>
              <a:buFont typeface="Arial"/>
              <a:buNone/>
            </a:pPr>
            <a:r>
              <a:rPr b="1" lang="fr"/>
              <a:t>Simpler queries</a:t>
            </a:r>
            <a:r>
              <a:rPr lang="fr"/>
              <a:t>. By storing a materialized view in the read database, the application can avoid complex joins when querying.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a:t>Complexity</a:t>
            </a:r>
            <a:r>
              <a:rPr lang="fr"/>
              <a:t>. The basic idea of CQRS is simple. But it can lead to a more complex application design, especially if they include the Event Sourcing pattern.</a:t>
            </a:r>
            <a:endParaRPr/>
          </a:p>
          <a:p>
            <a:pPr indent="0" lvl="0" marL="0" rtl="0" algn="l">
              <a:lnSpc>
                <a:spcPct val="100000"/>
              </a:lnSpc>
              <a:spcBef>
                <a:spcPts val="0"/>
              </a:spcBef>
              <a:spcAft>
                <a:spcPts val="0"/>
              </a:spcAft>
              <a:buClr>
                <a:schemeClr val="dk1"/>
              </a:buClr>
              <a:buSzPts val="1100"/>
              <a:buFont typeface="Arial"/>
              <a:buNone/>
            </a:pPr>
            <a:r>
              <a:rPr b="1" lang="fr"/>
              <a:t>Messaging</a:t>
            </a:r>
            <a:r>
              <a:rPr lang="fr"/>
              <a:t>. Although CQRS does not require messaging, it's common to use messaging to process commands and publish update events. In that case, the application must handle message failures or duplicate messages.</a:t>
            </a:r>
            <a:endParaRPr/>
          </a:p>
          <a:p>
            <a:pPr indent="0" lvl="0" marL="0" rtl="0" algn="l">
              <a:lnSpc>
                <a:spcPct val="100000"/>
              </a:lnSpc>
              <a:spcBef>
                <a:spcPts val="0"/>
              </a:spcBef>
              <a:spcAft>
                <a:spcPts val="0"/>
              </a:spcAft>
              <a:buClr>
                <a:schemeClr val="dk1"/>
              </a:buClr>
              <a:buSzPts val="1100"/>
              <a:buFont typeface="Arial"/>
              <a:buNone/>
            </a:pPr>
            <a:r>
              <a:rPr b="1" lang="fr"/>
              <a:t>Eventual consistency</a:t>
            </a:r>
            <a:r>
              <a:rPr lang="fr"/>
              <a:t>. If you separate the read and write databases, the read data may be stale. The read model store must be updated to reflect changes to the write model store, and it can be difficult to detect when a user has issued a request based on stale read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I see event sourcing as an implementation strategy for the persistence of state, e.g. of aggregates. This strategy should not be exposed beyond the boundaries of aggregates. The events from event sourcing should therefore only be used internally in the corresponding aggregate or in the context of CQRS to build related read models.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Domain events, on the other hand, represent a specific fact or happening that is relevant regardless of the type of persistence strategy for aggregates, for example, for integrating bounded contexts.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Event sourcing and domain events can of course be used both at the same time, but should not influence each other. The two concepts are used for different purposes and should therefore not be mixed.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1. It's not how we think</a:t>
            </a:r>
            <a:endParaRPr/>
          </a:p>
          <a:p>
            <a:pPr indent="0" lvl="0" marL="0" rtl="0" algn="l">
              <a:lnSpc>
                <a:spcPct val="100000"/>
              </a:lnSpc>
              <a:spcBef>
                <a:spcPts val="0"/>
              </a:spcBef>
              <a:spcAft>
                <a:spcPts val="0"/>
              </a:spcAft>
              <a:buClr>
                <a:schemeClr val="dk1"/>
              </a:buClr>
              <a:buSzPts val="1100"/>
              <a:buFont typeface="Arial"/>
              <a:buNone/>
            </a:pPr>
            <a:r>
              <a:rPr lang="fr"/>
              <a:t>We as a species do not think or communicate in terms of state. When I meet you for a coffee and ask "What's happening?", you don't tell me the current state of the world and then expect me to figure out what's changed, that would be insane.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"Well, I have a house, a car, a refrigerator, three social media accounts, a cat, a pain in my right foot, the crippling self-doubt that I'm terrible at conversations, another cat ...etc"</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See what I mean? That's crazy. In reality you'd tell me the new things that have happened since we last talked, and from that I'm able to figure out how your world looks now. In short, you tell me a story, and a story at it's simplest is a sequence of events.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2. Single data model</a:t>
            </a:r>
            <a:endParaRPr/>
          </a:p>
          <a:p>
            <a:pPr indent="0" lvl="0" marL="0" rtl="0" algn="l">
              <a:lnSpc>
                <a:spcPct val="100000"/>
              </a:lnSpc>
              <a:spcBef>
                <a:spcPts val="0"/>
              </a:spcBef>
              <a:spcAft>
                <a:spcPts val="0"/>
              </a:spcAft>
              <a:buClr>
                <a:schemeClr val="dk1"/>
              </a:buClr>
              <a:buSzPts val="1100"/>
              <a:buFont typeface="Arial"/>
              <a:buNone/>
            </a:pPr>
            <a:r>
              <a:rPr lang="fr"/>
              <a:t>In the above we use the same model for both reads and writes. Typically we'd design our tables from a write perspective, then figure out how to build our queries on-top of those structures. This works for well small apps, but becomes problematic in large ones. You see, it's next to impossible to build a generic model that is optimised for both reads and writes. As the system grows, the queries will get more and more complex, eventually hitting a point where every query contains 10 joins and is 100 lines long. This soon becomes unmaintainable, brittle and expensive to change.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3. We lose business critical information</a:t>
            </a:r>
            <a:endParaRPr/>
          </a:p>
          <a:p>
            <a:pPr indent="0" lvl="0" marL="0" rtl="0" algn="l">
              <a:lnSpc>
                <a:spcPct val="100000"/>
              </a:lnSpc>
              <a:spcBef>
                <a:spcPts val="0"/>
              </a:spcBef>
              <a:spcAft>
                <a:spcPts val="0"/>
              </a:spcAft>
              <a:buClr>
                <a:schemeClr val="dk1"/>
              </a:buClr>
              <a:buSzPts val="1100"/>
              <a:buFont typeface="Arial"/>
              <a:buNone/>
            </a:pPr>
            <a:r>
              <a:rPr lang="fr"/>
              <a:t>This is a big one. With a standard table driven system, you're only storing the current state of the world, you have no idea how your system got into that state in the first place. If I were to ask you "How many times has a user changed their email address" could you answer it? What about "How many people added an item to their cart, then removed it, then bought that item a month later"? That's a lot of useful business information that you're losing because of how you happen to store your data!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Instead of focussing on current state, you focus on the changes that have occurred over time. It is the practice of modelling your system as a sequence of events.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fr"/>
              <a:t>Let's give an example. Say we have the concept of a "Shopping Cart". We can create a cart, add items to it, remove them, and then check it out.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And there we go, that's the full lifecycle of an actual cart, modelled as a sequence of events. That is Event Sourcing. Simple huh!</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t>Event sourcing persists the state of a business entity such an Order or a Customer as a sequence of state-changing events. Whenever the state of a business entity changes, a new event is appended to the list of events. Since saving an event is a single operation, it is inherently atomic. The application reconstructs an entity’s current state by replaying the events.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Applications persist events in an event store, which is a database of events. The store has an API for adding and retrieving an entity’s events. The event store also behaves like a message broker. It provides an API that enables services to subscribe to events. When a service saves an event in the event store, it is delivered to all interested subscribers.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fr"/>
              <a:t>Some entities, such as a Customer, can have a large number of events. In order to optimize loading, an application can periodically save a snapshot of an entity’s current state. To reconstruct the current state, the application finds the most recent snapshot and the events that have occurred since that snapshot. As a result, there are fewer events to replay.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a:solidFill>
                  <a:schemeClr val="dk1"/>
                </a:solidFill>
              </a:rPr>
              <a:t>Event sourcing persists the state of a business entity such an Order or a Customer as a sequence of state-changing events. Whenever the state of a business entity changes, a new event is appended to the list of events. Since saving an event is a single operation, it is inherently atomic. The application reconstructs an entity’s current state by replaying the events.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Applications persist events in an event store, which is a database of events. The store has an API for adding and retrieving an entity’s events. The event store also behaves like a message broker. It provides an API that enables services to subscribe to events. When a service saves an event in the event store, it is delivered to all interested subscribers.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Some entities, such as a Customer, can have a large number of events. In order to optimize loading, an application can periodically save a snapshot of an entity’s current state. To reconstruct the current state, the application finds the most recent snapshot and the events that have occurred since that snapshot. As a result, there are fewer events to replay.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dev.to/barryosull/event-sourcing-what-it-is-and-why-its-awesome" TargetMode="External"/><Relationship Id="rId4" Type="http://schemas.openxmlformats.org/officeDocument/2006/relationships/hyperlink" Target="https://eventuate.io/whyeventsourcing.html" TargetMode="External"/><Relationship Id="rId11" Type="http://schemas.openxmlformats.org/officeDocument/2006/relationships/hyperlink" Target="https://docs.microsoft.com/en-us/azure/architecture/patterns/cqrs" TargetMode="External"/><Relationship Id="rId10" Type="http://schemas.openxmlformats.org/officeDocument/2006/relationships/hyperlink" Target="https://www.innoq.com/en/blog/domain-events-versus-event-sourcing/" TargetMode="External"/><Relationship Id="rId12" Type="http://schemas.openxmlformats.org/officeDocument/2006/relationships/hyperlink" Target="https://martinfowler.com/bliki/CQRS.html" TargetMode="External"/><Relationship Id="rId9" Type="http://schemas.openxmlformats.org/officeDocument/2006/relationships/hyperlink" Target="https://airbrake.io/blog/software-design/domain-driven-design" TargetMode="External"/><Relationship Id="rId5" Type="http://schemas.openxmlformats.org/officeDocument/2006/relationships/hyperlink" Target="https://medium.com/@hugo.oliveira.rocha/what-they-dont-tell-you-about-event-sourcing-6afc23c69e9a" TargetMode="External"/><Relationship Id="rId6" Type="http://schemas.openxmlformats.org/officeDocument/2006/relationships/hyperlink" Target="https://dddcommunity.org/learning-ddd/what_is_ddd/" TargetMode="External"/><Relationship Id="rId7" Type="http://schemas.openxmlformats.org/officeDocument/2006/relationships/hyperlink" Target="https://www.thoughtworks.com/insights/blog/domain-driven-design-services-architecture" TargetMode="External"/><Relationship Id="rId8" Type="http://schemas.openxmlformats.org/officeDocument/2006/relationships/hyperlink" Target="https://dev.to/stefanpavlovic94/domain-driven-design-first-thoughts-part-one-232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0" y="1668975"/>
            <a:ext cx="9144000" cy="2052600"/>
          </a:xfrm>
          <a:prstGeom prst="rect">
            <a:avLst/>
          </a:prstGeom>
          <a:solidFill>
            <a:srgbClr val="006894"/>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fr" sz="4400">
                <a:solidFill>
                  <a:srgbClr val="FFFFFF"/>
                </a:solidFill>
                <a:latin typeface="Comfortaa"/>
                <a:ea typeface="Comfortaa"/>
                <a:cs typeface="Comfortaa"/>
                <a:sym typeface="Comfortaa"/>
              </a:rPr>
              <a:t>Event Sourcing, DDD &amp; CQRS</a:t>
            </a:r>
            <a:endParaRPr b="1" sz="4400">
              <a:solidFill>
                <a:srgbClr val="FFFFFF"/>
              </a:solidFill>
              <a:latin typeface="Comfortaa"/>
              <a:ea typeface="Comfortaa"/>
              <a:cs typeface="Comfortaa"/>
              <a:sym typeface="Comfortaa"/>
            </a:endParaRPr>
          </a:p>
        </p:txBody>
      </p:sp>
      <p:pic>
        <p:nvPicPr>
          <p:cNvPr id="55" name="Google Shape;55;p1"/>
          <p:cNvPicPr preferRelativeResize="0"/>
          <p:nvPr/>
        </p:nvPicPr>
        <p:blipFill rotWithShape="1">
          <a:blip r:embed="rId3">
            <a:alphaModFix/>
          </a:blip>
          <a:srcRect b="0" l="0" r="0" t="0"/>
          <a:stretch/>
        </p:blipFill>
        <p:spPr>
          <a:xfrm>
            <a:off x="5794825" y="3797775"/>
            <a:ext cx="467725" cy="467725"/>
          </a:xfrm>
          <a:prstGeom prst="rect">
            <a:avLst/>
          </a:prstGeom>
          <a:noFill/>
          <a:ln>
            <a:noFill/>
          </a:ln>
        </p:spPr>
      </p:pic>
      <p:sp>
        <p:nvSpPr>
          <p:cNvPr id="56" name="Google Shape;56;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0"/>
          <p:cNvSpPr txBox="1"/>
          <p:nvPr>
            <p:ph idx="1" type="body"/>
          </p:nvPr>
        </p:nvSpPr>
        <p:spPr>
          <a:xfrm>
            <a:off x="311700" y="1705725"/>
            <a:ext cx="8520600" cy="259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fr">
                <a:solidFill>
                  <a:srgbClr val="000000"/>
                </a:solidFill>
                <a:latin typeface="Comfortaa"/>
                <a:ea typeface="Comfortaa"/>
                <a:cs typeface="Comfortaa"/>
                <a:sym typeface="Comfortaa"/>
              </a:rPr>
              <a:t>How do you enforce business rules?</a:t>
            </a:r>
            <a:endParaRPr b="1">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SzPts val="1800"/>
              <a:buNone/>
            </a:pPr>
            <a:r>
              <a:rPr b="1" lang="fr">
                <a:solidFill>
                  <a:srgbClr val="000000"/>
                </a:solidFill>
                <a:latin typeface="Comfortaa"/>
                <a:ea typeface="Comfortaa"/>
                <a:cs typeface="Comfortaa"/>
                <a:sym typeface="Comfortaa"/>
              </a:rPr>
              <a:t>Isn't this expensive and time consuming?</a:t>
            </a:r>
            <a:endParaRPr b="1">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Clr>
                <a:schemeClr val="dk1"/>
              </a:buClr>
              <a:buSzPts val="1100"/>
              <a:buFont typeface="Arial"/>
              <a:buNone/>
            </a:pPr>
            <a:r>
              <a:rPr b="1" lang="fr">
                <a:solidFill>
                  <a:srgbClr val="000000"/>
                </a:solidFill>
                <a:latin typeface="Comfortaa"/>
                <a:ea typeface="Comfortaa"/>
                <a:cs typeface="Comfortaa"/>
                <a:sym typeface="Comfortaa"/>
              </a:rPr>
              <a:t>What about showing data to the user?</a:t>
            </a:r>
            <a:endParaRPr b="1">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Clr>
                <a:schemeClr val="dk1"/>
              </a:buClr>
              <a:buSzPts val="1100"/>
              <a:buFont typeface="Arial"/>
              <a:buNone/>
            </a:pPr>
            <a:r>
              <a:rPr b="1" lang="fr">
                <a:solidFill>
                  <a:srgbClr val="000000"/>
                </a:solidFill>
                <a:latin typeface="Comfortaa"/>
                <a:ea typeface="Comfortaa"/>
                <a:cs typeface="Comfortaa"/>
                <a:sym typeface="Comfortaa"/>
              </a:rPr>
              <a:t>If every piece of state is derived from events, how do you fetch data that needs to be presented to the user? Do you fetch all the events and build the dataset each time?</a:t>
            </a:r>
            <a:endParaRPr b="1">
              <a:solidFill>
                <a:srgbClr val="000000"/>
              </a:solidFill>
              <a:latin typeface="Comfortaa"/>
              <a:ea typeface="Comfortaa"/>
              <a:cs typeface="Comfortaa"/>
              <a:sym typeface="Comfortaa"/>
            </a:endParaRPr>
          </a:p>
          <a:p>
            <a:pPr indent="0" lvl="0" marL="0" rtl="0" algn="l">
              <a:lnSpc>
                <a:spcPct val="115000"/>
              </a:lnSpc>
              <a:spcBef>
                <a:spcPts val="1600"/>
              </a:spcBef>
              <a:spcAft>
                <a:spcPts val="1600"/>
              </a:spcAft>
              <a:buSzPts val="1800"/>
              <a:buNone/>
            </a:pPr>
            <a:r>
              <a:t/>
            </a:r>
            <a:endParaRPr b="1">
              <a:solidFill>
                <a:srgbClr val="000000"/>
              </a:solidFill>
              <a:latin typeface="Comfortaa"/>
              <a:ea typeface="Comfortaa"/>
              <a:cs typeface="Comfortaa"/>
              <a:sym typeface="Comfortaa"/>
            </a:endParaRPr>
          </a:p>
        </p:txBody>
      </p:sp>
      <p:sp>
        <p:nvSpPr>
          <p:cNvPr id="119" name="Google Shape;1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0" name="Google Shape;120;p10"/>
          <p:cNvPicPr preferRelativeResize="0"/>
          <p:nvPr/>
        </p:nvPicPr>
        <p:blipFill rotWithShape="1">
          <a:blip r:embed="rId3">
            <a:alphaModFix/>
          </a:blip>
          <a:srcRect b="0" l="0" r="0" t="0"/>
          <a:stretch/>
        </p:blipFill>
        <p:spPr>
          <a:xfrm>
            <a:off x="3991225" y="565575"/>
            <a:ext cx="1161550" cy="112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The benefits</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126" name="Google Shape;126;p11"/>
          <p:cNvSpPr txBox="1"/>
          <p:nvPr>
            <p:ph idx="1" type="body"/>
          </p:nvPr>
        </p:nvSpPr>
        <p:spPr>
          <a:xfrm>
            <a:off x="2290100" y="1093925"/>
            <a:ext cx="5739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fr">
                <a:latin typeface="Comfortaa"/>
                <a:ea typeface="Comfortaa"/>
                <a:cs typeface="Comfortaa"/>
                <a:sym typeface="Comfortaa"/>
              </a:rPr>
              <a:t>1. Ephemeral data-structures.</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2. Easier to communicate with domain experts</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3. Expressive models</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4. Reports become painless</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5. Composing services becomes trivial</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6. Lightning fast on standard databases</a:t>
            </a:r>
            <a:endParaRPr b="1">
              <a:latin typeface="Comfortaa"/>
              <a:ea typeface="Comfortaa"/>
              <a:cs typeface="Comfortaa"/>
              <a:sym typeface="Comfortaa"/>
            </a:endParaRPr>
          </a:p>
          <a:p>
            <a:pPr indent="0" lvl="0" marL="0" rtl="0" algn="l">
              <a:lnSpc>
                <a:spcPct val="115000"/>
              </a:lnSpc>
              <a:spcBef>
                <a:spcPts val="1600"/>
              </a:spcBef>
              <a:spcAft>
                <a:spcPts val="1600"/>
              </a:spcAft>
              <a:buSzPts val="1800"/>
              <a:buNone/>
            </a:pPr>
            <a:r>
              <a:rPr b="1" lang="fr">
                <a:latin typeface="Comfortaa"/>
                <a:ea typeface="Comfortaa"/>
                <a:cs typeface="Comfortaa"/>
                <a:sym typeface="Comfortaa"/>
              </a:rPr>
              <a:t>7. Easy to change database implementations</a:t>
            </a:r>
            <a:endParaRPr b="1">
              <a:latin typeface="Comfortaa"/>
              <a:ea typeface="Comfortaa"/>
              <a:cs typeface="Comfortaa"/>
              <a:sym typeface="Comfortaa"/>
            </a:endParaRPr>
          </a:p>
        </p:txBody>
      </p:sp>
      <p:sp>
        <p:nvSpPr>
          <p:cNvPr id="127" name="Google Shape;1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The issues</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3000">
              <a:latin typeface="Comfortaa"/>
              <a:ea typeface="Comfortaa"/>
              <a:cs typeface="Comfortaa"/>
              <a:sym typeface="Comfortaa"/>
            </a:endParaRPr>
          </a:p>
          <a:p>
            <a:pPr indent="0" lvl="0" marL="0" rtl="0" algn="l">
              <a:lnSpc>
                <a:spcPct val="100000"/>
              </a:lnSpc>
              <a:spcBef>
                <a:spcPts val="0"/>
              </a:spcBef>
              <a:spcAft>
                <a:spcPts val="0"/>
              </a:spcAft>
              <a:buSzPts val="2800"/>
              <a:buNone/>
            </a:pPr>
            <a:r>
              <a:t/>
            </a:r>
            <a:endParaRPr b="1" sz="3000">
              <a:latin typeface="Comfortaa"/>
              <a:ea typeface="Comfortaa"/>
              <a:cs typeface="Comfortaa"/>
              <a:sym typeface="Comfortaa"/>
            </a:endParaRPr>
          </a:p>
        </p:txBody>
      </p:sp>
      <p:sp>
        <p:nvSpPr>
          <p:cNvPr id="133" name="Google Shape;133;p12"/>
          <p:cNvSpPr txBox="1"/>
          <p:nvPr>
            <p:ph idx="1" type="body"/>
          </p:nvPr>
        </p:nvSpPr>
        <p:spPr>
          <a:xfrm>
            <a:off x="2109750" y="1119775"/>
            <a:ext cx="4635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fr">
                <a:latin typeface="Comfortaa"/>
                <a:ea typeface="Comfortaa"/>
                <a:cs typeface="Comfortaa"/>
                <a:sym typeface="Comfortaa"/>
              </a:rPr>
              <a:t>1. Eventual Consistency</a:t>
            </a:r>
            <a:endParaRPr b="1">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fr">
                <a:latin typeface="Comfortaa"/>
                <a:ea typeface="Comfortaa"/>
                <a:cs typeface="Comfortaa"/>
                <a:sym typeface="Comfortaa"/>
              </a:rPr>
              <a:t>2. Event Upgrading</a:t>
            </a:r>
            <a:endParaRPr b="1">
              <a:latin typeface="Comfortaa"/>
              <a:ea typeface="Comfortaa"/>
              <a:cs typeface="Comfortaa"/>
              <a:sym typeface="Comfortaa"/>
            </a:endParaRPr>
          </a:p>
          <a:p>
            <a:pPr indent="0" lvl="0" marL="0" rtl="0" algn="l">
              <a:lnSpc>
                <a:spcPct val="115000"/>
              </a:lnSpc>
              <a:spcBef>
                <a:spcPts val="1600"/>
              </a:spcBef>
              <a:spcAft>
                <a:spcPts val="1600"/>
              </a:spcAft>
              <a:buSzPts val="1800"/>
              <a:buNone/>
            </a:pPr>
            <a:r>
              <a:rPr b="1" lang="fr">
                <a:latin typeface="Comfortaa"/>
                <a:ea typeface="Comfortaa"/>
                <a:cs typeface="Comfortaa"/>
                <a:sym typeface="Comfortaa"/>
              </a:rPr>
              <a:t>3. Developers need deprogramming</a:t>
            </a:r>
            <a:endParaRPr b="1">
              <a:latin typeface="Comfortaa"/>
              <a:ea typeface="Comfortaa"/>
              <a:cs typeface="Comfortaa"/>
              <a:sym typeface="Comfortaa"/>
            </a:endParaRPr>
          </a:p>
        </p:txBody>
      </p:sp>
      <p:sp>
        <p:nvSpPr>
          <p:cNvPr id="134" name="Google Shape;1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ph type="title"/>
          </p:nvPr>
        </p:nvSpPr>
        <p:spPr>
          <a:xfrm>
            <a:off x="311700" y="12765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fr" sz="3000">
                <a:solidFill>
                  <a:srgbClr val="006894"/>
                </a:solidFill>
                <a:latin typeface="Comfortaa"/>
                <a:ea typeface="Comfortaa"/>
                <a:cs typeface="Comfortaa"/>
                <a:sym typeface="Comfortaa"/>
              </a:rPr>
              <a:t>Wrapping it up</a:t>
            </a:r>
            <a:endParaRPr b="1" sz="3000">
              <a:solidFill>
                <a:srgbClr val="006894"/>
              </a:solidFill>
              <a:latin typeface="Comfortaa"/>
              <a:ea typeface="Comfortaa"/>
              <a:cs typeface="Comfortaa"/>
              <a:sym typeface="Comfortaa"/>
            </a:endParaRPr>
          </a:p>
        </p:txBody>
      </p:sp>
      <p:sp>
        <p:nvSpPr>
          <p:cNvPr id="140" name="Google Shape;140;p13"/>
          <p:cNvSpPr txBox="1"/>
          <p:nvPr>
            <p:ph idx="1" type="body"/>
          </p:nvPr>
        </p:nvSpPr>
        <p:spPr>
          <a:xfrm>
            <a:off x="311700" y="2017400"/>
            <a:ext cx="8520600" cy="22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fr" sz="1500">
                <a:solidFill>
                  <a:srgbClr val="000000"/>
                </a:solidFill>
              </a:rPr>
              <a:t>Event Sourcing solves all the big problems our team has faced when building large scale distributed business software. It allows us to talk to the business in their language, and it gives us the freedom to change and adapt the system with ease. Throw in built in business analytics and you've got a winning combination. There is a learning curve, but once you get into Event Sourcing, you'll never want to look back, I know I don't.</a:t>
            </a:r>
            <a:endParaRPr sz="1500">
              <a:solidFill>
                <a:srgbClr val="000000"/>
              </a:solidFill>
            </a:endParaRPr>
          </a:p>
          <a:p>
            <a:pPr indent="0" lvl="0" marL="0" rtl="0" algn="ctr">
              <a:lnSpc>
                <a:spcPct val="115000"/>
              </a:lnSpc>
              <a:spcBef>
                <a:spcPts val="1600"/>
              </a:spcBef>
              <a:spcAft>
                <a:spcPts val="1600"/>
              </a:spcAft>
              <a:buSzPts val="1800"/>
              <a:buNone/>
            </a:pPr>
            <a:r>
              <a:t/>
            </a:r>
            <a:endParaRPr sz="1500">
              <a:solidFill>
                <a:srgbClr val="000000"/>
              </a:solidFill>
            </a:endParaRPr>
          </a:p>
        </p:txBody>
      </p:sp>
      <p:sp>
        <p:nvSpPr>
          <p:cNvPr id="141" name="Google Shape;14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Domain-driven design (DDD)</a:t>
            </a:r>
            <a:endParaRPr b="1" sz="4000">
              <a:solidFill>
                <a:srgbClr val="006894"/>
              </a:solidFill>
              <a:latin typeface="Comfortaa"/>
              <a:ea typeface="Comfortaa"/>
              <a:cs typeface="Comfortaa"/>
              <a:sym typeface="Comfortaa"/>
            </a:endParaRPr>
          </a:p>
        </p:txBody>
      </p:sp>
      <p:sp>
        <p:nvSpPr>
          <p:cNvPr id="147" name="Google Shape;14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4572000" y="1487325"/>
            <a:ext cx="32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fr" sz="3000">
                <a:solidFill>
                  <a:srgbClr val="006894"/>
                </a:solidFill>
                <a:latin typeface="Comfortaa"/>
                <a:ea typeface="Comfortaa"/>
                <a:cs typeface="Comfortaa"/>
                <a:sym typeface="Comfortaa"/>
              </a:rPr>
              <a:t>Problematic</a:t>
            </a:r>
            <a:endParaRPr sz="3000">
              <a:solidFill>
                <a:srgbClr val="006894"/>
              </a:solidFill>
              <a:latin typeface="Comfortaa"/>
              <a:ea typeface="Comfortaa"/>
              <a:cs typeface="Comfortaa"/>
              <a:sym typeface="Comfortaa"/>
            </a:endParaRPr>
          </a:p>
        </p:txBody>
      </p:sp>
      <p:sp>
        <p:nvSpPr>
          <p:cNvPr id="153" name="Google Shape;153;p15"/>
          <p:cNvSpPr txBox="1"/>
          <p:nvPr>
            <p:ph idx="1" type="body"/>
          </p:nvPr>
        </p:nvSpPr>
        <p:spPr>
          <a:xfrm>
            <a:off x="4572000" y="2187675"/>
            <a:ext cx="3896700" cy="140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200">
                <a:solidFill>
                  <a:srgbClr val="000000"/>
                </a:solidFill>
                <a:latin typeface="Comfortaa"/>
                <a:ea typeface="Comfortaa"/>
                <a:cs typeface="Comfortaa"/>
                <a:sym typeface="Comfortaa"/>
              </a:rPr>
              <a:t>When we face complex problems, we usually try to understand the individual pieces of complexity. By decomposing the problem, we turn it into more understandable and manageable pieces.</a:t>
            </a:r>
            <a:endParaRPr b="1" sz="1200">
              <a:solidFill>
                <a:srgbClr val="000000"/>
              </a:solidFill>
              <a:latin typeface="Comfortaa"/>
              <a:ea typeface="Comfortaa"/>
              <a:cs typeface="Comfortaa"/>
              <a:sym typeface="Comfortaa"/>
            </a:endParaRPr>
          </a:p>
          <a:p>
            <a:pPr indent="0" lvl="0" marL="0" rtl="0" algn="l">
              <a:lnSpc>
                <a:spcPct val="115000"/>
              </a:lnSpc>
              <a:spcBef>
                <a:spcPts val="1600"/>
              </a:spcBef>
              <a:spcAft>
                <a:spcPts val="0"/>
              </a:spcAft>
              <a:buClr>
                <a:schemeClr val="dk1"/>
              </a:buClr>
              <a:buSzPts val="1100"/>
              <a:buFont typeface="Arial"/>
              <a:buNone/>
            </a:pPr>
            <a:r>
              <a:t/>
            </a:r>
            <a:endParaRPr b="1" sz="1200">
              <a:solidFill>
                <a:srgbClr val="000000"/>
              </a:solidFill>
              <a:latin typeface="Comfortaa"/>
              <a:ea typeface="Comfortaa"/>
              <a:cs typeface="Comfortaa"/>
              <a:sym typeface="Comfortaa"/>
            </a:endParaRPr>
          </a:p>
          <a:p>
            <a:pPr indent="0" lvl="0" marL="0" rtl="0" algn="l">
              <a:lnSpc>
                <a:spcPct val="115000"/>
              </a:lnSpc>
              <a:spcBef>
                <a:spcPts val="1600"/>
              </a:spcBef>
              <a:spcAft>
                <a:spcPts val="1600"/>
              </a:spcAft>
              <a:buSzPts val="1800"/>
              <a:buNone/>
            </a:pPr>
            <a:r>
              <a:t/>
            </a:r>
            <a:endParaRPr b="1" sz="1200">
              <a:solidFill>
                <a:srgbClr val="000000"/>
              </a:solidFill>
              <a:latin typeface="Comfortaa"/>
              <a:ea typeface="Comfortaa"/>
              <a:cs typeface="Comfortaa"/>
              <a:sym typeface="Comfortaa"/>
            </a:endParaRPr>
          </a:p>
        </p:txBody>
      </p:sp>
      <p:sp>
        <p:nvSpPr>
          <p:cNvPr id="154" name="Google Shape;15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55" name="Google Shape;155;p15"/>
          <p:cNvPicPr preferRelativeResize="0"/>
          <p:nvPr/>
        </p:nvPicPr>
        <p:blipFill rotWithShape="1">
          <a:blip r:embed="rId3">
            <a:alphaModFix/>
          </a:blip>
          <a:srcRect b="0" l="0" r="20947" t="0"/>
          <a:stretch/>
        </p:blipFill>
        <p:spPr>
          <a:xfrm>
            <a:off x="311700" y="1048900"/>
            <a:ext cx="4130424" cy="293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What is Domain-Driven Design?</a:t>
            </a:r>
            <a:endParaRPr b="1" sz="3000">
              <a:solidFill>
                <a:srgbClr val="006894"/>
              </a:solidFill>
              <a:latin typeface="Comfortaa"/>
              <a:ea typeface="Comfortaa"/>
              <a:cs typeface="Comfortaa"/>
              <a:sym typeface="Comfortaa"/>
            </a:endParaRPr>
          </a:p>
        </p:txBody>
      </p:sp>
      <p:sp>
        <p:nvSpPr>
          <p:cNvPr id="161" name="Google Shape;161;p16"/>
          <p:cNvSpPr txBox="1"/>
          <p:nvPr>
            <p:ph idx="1" type="body"/>
          </p:nvPr>
        </p:nvSpPr>
        <p:spPr>
          <a:xfrm>
            <a:off x="311700" y="1152475"/>
            <a:ext cx="8520600" cy="29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500">
                <a:solidFill>
                  <a:srgbClr val="000000"/>
                </a:solidFill>
                <a:highlight>
                  <a:srgbClr val="FFFFFF"/>
                </a:highlight>
                <a:latin typeface="Comfortaa"/>
                <a:ea typeface="Comfortaa"/>
                <a:cs typeface="Comfortaa"/>
                <a:sym typeface="Comfortaa"/>
              </a:rPr>
              <a:t>Domain-driven design (DDD) is an approach to developing software for complex needs by deeply connecting the implementation to an evolving model of the core business concepts.</a:t>
            </a:r>
            <a:endParaRPr sz="1500">
              <a:solidFill>
                <a:srgbClr val="000000"/>
              </a:solidFill>
              <a:highlight>
                <a:srgbClr val="FFFFFF"/>
              </a:highlight>
              <a:latin typeface="Comfortaa"/>
              <a:ea typeface="Comfortaa"/>
              <a:cs typeface="Comfortaa"/>
              <a:sym typeface="Comfortaa"/>
            </a:endParaRPr>
          </a:p>
          <a:p>
            <a:pPr indent="0" lvl="0" marL="0" rtl="0" algn="l">
              <a:lnSpc>
                <a:spcPct val="115000"/>
              </a:lnSpc>
              <a:spcBef>
                <a:spcPts val="1500"/>
              </a:spcBef>
              <a:spcAft>
                <a:spcPts val="0"/>
              </a:spcAft>
              <a:buClr>
                <a:schemeClr val="dk1"/>
              </a:buClr>
              <a:buSzPts val="1100"/>
              <a:buFont typeface="Arial"/>
              <a:buNone/>
            </a:pPr>
            <a:r>
              <a:rPr lang="fr" sz="1500">
                <a:solidFill>
                  <a:srgbClr val="000000"/>
                </a:solidFill>
                <a:highlight>
                  <a:srgbClr val="FFFFFF"/>
                </a:highlight>
                <a:latin typeface="Comfortaa"/>
                <a:ea typeface="Comfortaa"/>
                <a:cs typeface="Comfortaa"/>
                <a:sym typeface="Comfortaa"/>
              </a:rPr>
              <a:t>Its premise is:</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15000"/>
              </a:lnSpc>
              <a:spcBef>
                <a:spcPts val="150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Place the project’s primary focus on the core domain and domain logic</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Base complex designs on a model</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Initiate a creative collaboration between technical and domain experts to iteratively cut ever closer to the conceptual heart of the problem.</a:t>
            </a:r>
            <a:endParaRPr sz="1500">
              <a:solidFill>
                <a:srgbClr val="000000"/>
              </a:solidFill>
              <a:highlight>
                <a:srgbClr val="FFFFFF"/>
              </a:highlight>
              <a:latin typeface="Comfortaa"/>
              <a:ea typeface="Comfortaa"/>
              <a:cs typeface="Comfortaa"/>
              <a:sym typeface="Comfortaa"/>
            </a:endParaRPr>
          </a:p>
          <a:p>
            <a:pPr indent="0" lvl="0" marL="0" rtl="0" algn="l">
              <a:lnSpc>
                <a:spcPct val="115000"/>
              </a:lnSpc>
              <a:spcBef>
                <a:spcPts val="3000"/>
              </a:spcBef>
              <a:spcAft>
                <a:spcPts val="0"/>
              </a:spcAft>
              <a:buClr>
                <a:schemeClr val="dk1"/>
              </a:buClr>
              <a:buSzPts val="1100"/>
              <a:buFont typeface="Arial"/>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115000"/>
              </a:lnSpc>
              <a:spcBef>
                <a:spcPts val="1500"/>
              </a:spcBef>
              <a:spcAft>
                <a:spcPts val="1600"/>
              </a:spcAft>
              <a:buSzPts val="1800"/>
              <a:buNone/>
            </a:pPr>
            <a:r>
              <a:t/>
            </a:r>
            <a:endParaRPr sz="1500">
              <a:solidFill>
                <a:srgbClr val="000000"/>
              </a:solidFill>
              <a:latin typeface="Comfortaa"/>
              <a:ea typeface="Comfortaa"/>
              <a:cs typeface="Comfortaa"/>
              <a:sym typeface="Comfortaa"/>
            </a:endParaRPr>
          </a:p>
        </p:txBody>
      </p:sp>
      <p:sp>
        <p:nvSpPr>
          <p:cNvPr id="162" name="Google Shape;1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 Example: debit/credit card</a:t>
            </a:r>
            <a:endParaRPr b="1" sz="3000">
              <a:solidFill>
                <a:srgbClr val="006894"/>
              </a:solidFill>
              <a:latin typeface="Comfortaa"/>
              <a:ea typeface="Comfortaa"/>
              <a:cs typeface="Comfortaa"/>
              <a:sym typeface="Comfortaa"/>
            </a:endParaRPr>
          </a:p>
        </p:txBody>
      </p:sp>
      <p:sp>
        <p:nvSpPr>
          <p:cNvPr id="168" name="Google Shape;1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69" name="Google Shape;169;p17"/>
          <p:cNvPicPr preferRelativeResize="0"/>
          <p:nvPr/>
        </p:nvPicPr>
        <p:blipFill rotWithShape="1">
          <a:blip r:embed="rId3">
            <a:alphaModFix/>
          </a:blip>
          <a:srcRect b="0" l="0" r="0" t="0"/>
          <a:stretch/>
        </p:blipFill>
        <p:spPr>
          <a:xfrm>
            <a:off x="523300" y="1222188"/>
            <a:ext cx="8097375" cy="269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75" name="Google Shape;175;p18"/>
          <p:cNvPicPr preferRelativeResize="0"/>
          <p:nvPr/>
        </p:nvPicPr>
        <p:blipFill rotWithShape="1">
          <a:blip r:embed="rId3">
            <a:alphaModFix/>
          </a:blip>
          <a:srcRect b="0" l="0" r="0" t="0"/>
          <a:stretch/>
        </p:blipFill>
        <p:spPr>
          <a:xfrm>
            <a:off x="152400" y="1098550"/>
            <a:ext cx="8839200" cy="294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81" name="Google Shape;181;p19"/>
          <p:cNvPicPr preferRelativeResize="0"/>
          <p:nvPr/>
        </p:nvPicPr>
        <p:blipFill rotWithShape="1">
          <a:blip r:embed="rId3">
            <a:alphaModFix/>
          </a:blip>
          <a:srcRect b="0" l="0" r="0" t="0"/>
          <a:stretch/>
        </p:blipFill>
        <p:spPr>
          <a:xfrm>
            <a:off x="152400" y="442975"/>
            <a:ext cx="8839200" cy="42575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2894575" y="1339850"/>
            <a:ext cx="518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Plan</a:t>
            </a:r>
            <a:endParaRPr b="1" sz="3000">
              <a:solidFill>
                <a:srgbClr val="006894"/>
              </a:solidFill>
              <a:latin typeface="Comfortaa"/>
              <a:ea typeface="Comfortaa"/>
              <a:cs typeface="Comfortaa"/>
              <a:sym typeface="Comfortaa"/>
            </a:endParaRPr>
          </a:p>
        </p:txBody>
      </p:sp>
      <p:sp>
        <p:nvSpPr>
          <p:cNvPr id="62" name="Google Shape;62;p2"/>
          <p:cNvSpPr txBox="1"/>
          <p:nvPr>
            <p:ph idx="1" type="body"/>
          </p:nvPr>
        </p:nvSpPr>
        <p:spPr>
          <a:xfrm>
            <a:off x="2894575" y="1995300"/>
            <a:ext cx="5754900" cy="1903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rgbClr val="000000"/>
                </a:solidFill>
                <a:latin typeface="Comfortaa"/>
                <a:ea typeface="Comfortaa"/>
                <a:cs typeface="Comfortaa"/>
                <a:sym typeface="Comfortaa"/>
              </a:rPr>
              <a:t>Event Sourcing</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rgbClr val="000000"/>
                </a:solidFill>
                <a:latin typeface="Comfortaa"/>
                <a:ea typeface="Comfortaa"/>
                <a:cs typeface="Comfortaa"/>
                <a:sym typeface="Comfortaa"/>
              </a:rPr>
              <a:t>Domain-driven design (DDD)</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rgbClr val="000000"/>
                </a:solidFill>
                <a:latin typeface="Comfortaa"/>
                <a:ea typeface="Comfortaa"/>
                <a:cs typeface="Comfortaa"/>
                <a:sym typeface="Comfortaa"/>
              </a:rPr>
              <a:t>DDD vs Event Sourcing</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rgbClr val="000000"/>
                </a:solidFill>
                <a:latin typeface="Comfortaa"/>
                <a:ea typeface="Comfortaa"/>
                <a:cs typeface="Comfortaa"/>
                <a:sym typeface="Comfortaa"/>
              </a:rPr>
              <a:t>Command Query Responsibility Segregation (CQRS)</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chemeClr val="dk1"/>
                </a:solidFill>
                <a:latin typeface="Comfortaa"/>
                <a:ea typeface="Comfortaa"/>
                <a:cs typeface="Comfortaa"/>
                <a:sym typeface="Comfortaa"/>
              </a:rPr>
              <a:t>Event Sourcing vs CQRS</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AutoNum type="arabicPeriod"/>
            </a:pPr>
            <a:r>
              <a:rPr lang="fr" sz="1500">
                <a:solidFill>
                  <a:srgbClr val="000000"/>
                </a:solidFill>
                <a:latin typeface="Comfortaa"/>
                <a:ea typeface="Comfortaa"/>
                <a:cs typeface="Comfortaa"/>
                <a:sym typeface="Comfortaa"/>
              </a:rPr>
              <a:t>Conclusion</a:t>
            </a:r>
            <a:endParaRPr sz="1500">
              <a:solidFill>
                <a:srgbClr val="000000"/>
              </a:solidFill>
              <a:latin typeface="Comfortaa"/>
              <a:ea typeface="Comfortaa"/>
              <a:cs typeface="Comfortaa"/>
              <a:sym typeface="Comfortaa"/>
            </a:endParaRPr>
          </a:p>
        </p:txBody>
      </p:sp>
      <p:pic>
        <p:nvPicPr>
          <p:cNvPr id="63" name="Google Shape;63;p2"/>
          <p:cNvPicPr preferRelativeResize="0"/>
          <p:nvPr/>
        </p:nvPicPr>
        <p:blipFill rotWithShape="1">
          <a:blip r:embed="rId3">
            <a:alphaModFix/>
          </a:blip>
          <a:srcRect b="0" l="0" r="0" t="0"/>
          <a:stretch/>
        </p:blipFill>
        <p:spPr>
          <a:xfrm>
            <a:off x="419625" y="1409600"/>
            <a:ext cx="2324300" cy="2324300"/>
          </a:xfrm>
          <a:prstGeom prst="rect">
            <a:avLst/>
          </a:prstGeom>
          <a:noFill/>
          <a:ln>
            <a:noFill/>
          </a:ln>
        </p:spPr>
      </p:pic>
      <p:sp>
        <p:nvSpPr>
          <p:cNvPr id="64" name="Google Shape;6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87" name="Google Shape;187;p20"/>
          <p:cNvPicPr preferRelativeResize="0"/>
          <p:nvPr/>
        </p:nvPicPr>
        <p:blipFill rotWithShape="1">
          <a:blip r:embed="rId3">
            <a:alphaModFix/>
          </a:blip>
          <a:srcRect b="0" l="0" r="0" t="0"/>
          <a:stretch/>
        </p:blipFill>
        <p:spPr>
          <a:xfrm>
            <a:off x="447313" y="392538"/>
            <a:ext cx="8249370" cy="43584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358675" y="386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DDD common terms</a:t>
            </a:r>
            <a:endParaRPr b="1" sz="3000">
              <a:solidFill>
                <a:srgbClr val="006894"/>
              </a:solidFill>
              <a:latin typeface="Comfortaa"/>
              <a:ea typeface="Comfortaa"/>
              <a:cs typeface="Comfortaa"/>
              <a:sym typeface="Comfortaa"/>
            </a:endParaRPr>
          </a:p>
        </p:txBody>
      </p:sp>
      <p:sp>
        <p:nvSpPr>
          <p:cNvPr id="193" name="Google Shape;19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omfortaa"/>
              <a:buChar char="❖"/>
            </a:pPr>
            <a:r>
              <a:rPr b="1" lang="fr" sz="1500">
                <a:solidFill>
                  <a:srgbClr val="006894"/>
                </a:solidFill>
                <a:latin typeface="Comfortaa"/>
                <a:ea typeface="Comfortaa"/>
                <a:cs typeface="Comfortaa"/>
                <a:sym typeface="Comfortaa"/>
              </a:rPr>
              <a:t>Context:</a:t>
            </a:r>
            <a:r>
              <a:rPr b="1" lang="fr" sz="1500">
                <a:solidFill>
                  <a:srgbClr val="000000"/>
                </a:solidFill>
                <a:latin typeface="Comfortaa"/>
                <a:ea typeface="Comfortaa"/>
                <a:cs typeface="Comfortaa"/>
                <a:sym typeface="Comfortaa"/>
              </a:rPr>
              <a:t> </a:t>
            </a:r>
            <a:r>
              <a:rPr lang="fr" sz="1500">
                <a:solidFill>
                  <a:srgbClr val="000000"/>
                </a:solidFill>
                <a:latin typeface="Comfortaa"/>
                <a:ea typeface="Comfortaa"/>
                <a:cs typeface="Comfortaa"/>
                <a:sym typeface="Comfortaa"/>
              </a:rPr>
              <a:t>The setting in which a word or statement appears that determines its meaning. Statements about a model can only be understood in a context.</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b="1" lang="fr" sz="1500">
                <a:solidFill>
                  <a:srgbClr val="006894"/>
                </a:solidFill>
                <a:latin typeface="Comfortaa"/>
                <a:ea typeface="Comfortaa"/>
                <a:cs typeface="Comfortaa"/>
                <a:sym typeface="Comfortaa"/>
              </a:rPr>
              <a:t>Model:</a:t>
            </a:r>
            <a:r>
              <a:rPr lang="fr" sz="1500">
                <a:solidFill>
                  <a:srgbClr val="000000"/>
                </a:solidFill>
                <a:latin typeface="Comfortaa"/>
                <a:ea typeface="Comfortaa"/>
                <a:cs typeface="Comfortaa"/>
                <a:sym typeface="Comfortaa"/>
              </a:rPr>
              <a:t> A system of abstractions that describes selected aspects of a domain and can be used to solve problems related to that domain.</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SzPts val="1500"/>
              <a:buFont typeface="Comfortaa"/>
              <a:buChar char="❖"/>
            </a:pPr>
            <a:r>
              <a:rPr b="1" lang="fr" sz="1500">
                <a:solidFill>
                  <a:srgbClr val="006894"/>
                </a:solidFill>
                <a:latin typeface="Comfortaa"/>
                <a:ea typeface="Comfortaa"/>
                <a:cs typeface="Comfortaa"/>
                <a:sym typeface="Comfortaa"/>
              </a:rPr>
              <a:t>Ubiquitous Language:</a:t>
            </a:r>
            <a:r>
              <a:rPr lang="fr" sz="1500">
                <a:latin typeface="Comfortaa"/>
                <a:ea typeface="Comfortaa"/>
                <a:cs typeface="Comfortaa"/>
                <a:sym typeface="Comfortaa"/>
              </a:rPr>
              <a:t> </a:t>
            </a:r>
            <a:r>
              <a:rPr lang="fr" sz="1500">
                <a:solidFill>
                  <a:srgbClr val="000000"/>
                </a:solidFill>
                <a:latin typeface="Comfortaa"/>
                <a:ea typeface="Comfortaa"/>
                <a:cs typeface="Comfortaa"/>
                <a:sym typeface="Comfortaa"/>
              </a:rPr>
              <a:t>A language structured around the domain model and used by all team members to connect all the activities of the team with the software.</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SzPts val="1500"/>
              <a:buFont typeface="Comfortaa"/>
              <a:buChar char="❖"/>
            </a:pPr>
            <a:r>
              <a:rPr b="1" lang="fr" sz="1500">
                <a:solidFill>
                  <a:srgbClr val="006894"/>
                </a:solidFill>
                <a:latin typeface="Comfortaa"/>
                <a:ea typeface="Comfortaa"/>
                <a:cs typeface="Comfortaa"/>
                <a:sym typeface="Comfortaa"/>
              </a:rPr>
              <a:t>Bounded Context:</a:t>
            </a:r>
            <a:r>
              <a:rPr lang="fr" sz="1500">
                <a:latin typeface="Comfortaa"/>
                <a:ea typeface="Comfortaa"/>
                <a:cs typeface="Comfortaa"/>
                <a:sym typeface="Comfortaa"/>
              </a:rPr>
              <a:t> </a:t>
            </a:r>
            <a:r>
              <a:rPr lang="fr" sz="1500">
                <a:solidFill>
                  <a:srgbClr val="000000"/>
                </a:solidFill>
                <a:latin typeface="Comfortaa"/>
                <a:ea typeface="Comfortaa"/>
                <a:cs typeface="Comfortaa"/>
                <a:sym typeface="Comfortaa"/>
              </a:rPr>
              <a:t>A description of a boundary (typically a subsystem, or the work of a specific team) within which a particular model is defined and applicable.</a:t>
            </a:r>
            <a:endParaRPr sz="1500">
              <a:solidFill>
                <a:srgbClr val="000000"/>
              </a:solidFill>
              <a:latin typeface="Comfortaa"/>
              <a:ea typeface="Comfortaa"/>
              <a:cs typeface="Comfortaa"/>
              <a:sym typeface="Comfortaa"/>
            </a:endParaRPr>
          </a:p>
          <a:p>
            <a:pPr indent="0" lvl="0" marL="0" rtl="0" algn="l">
              <a:lnSpc>
                <a:spcPct val="115000"/>
              </a:lnSpc>
              <a:spcBef>
                <a:spcPts val="1600"/>
              </a:spcBef>
              <a:spcAft>
                <a:spcPts val="1600"/>
              </a:spcAft>
              <a:buSzPts val="1800"/>
              <a:buNone/>
            </a:pPr>
            <a:r>
              <a:t/>
            </a:r>
            <a:endParaRPr sz="1500">
              <a:latin typeface="Comfortaa"/>
              <a:ea typeface="Comfortaa"/>
              <a:cs typeface="Comfortaa"/>
              <a:sym typeface="Comfortaa"/>
            </a:endParaRPr>
          </a:p>
        </p:txBody>
      </p:sp>
      <p:sp>
        <p:nvSpPr>
          <p:cNvPr id="194" name="Google Shape;19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311700" y="1130825"/>
            <a:ext cx="8520600" cy="150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Approach to architecture. Defining responsibilities and splitting project on logical layers</a:t>
            </a:r>
            <a:endParaRPr b="1" sz="3000">
              <a:solidFill>
                <a:srgbClr val="006894"/>
              </a:solidFill>
              <a:latin typeface="Comfortaa"/>
              <a:ea typeface="Comfortaa"/>
              <a:cs typeface="Comfortaa"/>
              <a:sym typeface="Comfortaa"/>
            </a:endParaRPr>
          </a:p>
        </p:txBody>
      </p:sp>
      <p:sp>
        <p:nvSpPr>
          <p:cNvPr id="200" name="Google Shape;200;p22"/>
          <p:cNvSpPr txBox="1"/>
          <p:nvPr>
            <p:ph idx="1" type="body"/>
          </p:nvPr>
        </p:nvSpPr>
        <p:spPr>
          <a:xfrm>
            <a:off x="311700" y="2768925"/>
            <a:ext cx="8520600" cy="13623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Application layer</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Domain layer </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Infrastructure layer</a:t>
            </a:r>
            <a:endParaRPr b="1">
              <a:solidFill>
                <a:srgbClr val="000000"/>
              </a:solidFill>
              <a:latin typeface="Comfortaa"/>
              <a:ea typeface="Comfortaa"/>
              <a:cs typeface="Comfortaa"/>
              <a:sym typeface="Comfortaa"/>
            </a:endParaRPr>
          </a:p>
        </p:txBody>
      </p:sp>
      <p:sp>
        <p:nvSpPr>
          <p:cNvPr id="201" name="Google Shape;20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311700" y="3972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Beside from layers we have concepts of entities, value object, services and modules.</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207" name="Google Shape;207;p23"/>
          <p:cNvSpPr txBox="1"/>
          <p:nvPr>
            <p:ph idx="1" type="body"/>
          </p:nvPr>
        </p:nvSpPr>
        <p:spPr>
          <a:xfrm>
            <a:off x="311700" y="1955375"/>
            <a:ext cx="8520600" cy="22782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Entities </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Value objects</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Domain Event</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Aggregate</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Services</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Repositories</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Modules</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Factories</a:t>
            </a:r>
            <a:endParaRPr b="1">
              <a:solidFill>
                <a:srgbClr val="000000"/>
              </a:solidFill>
              <a:latin typeface="Comfortaa"/>
              <a:ea typeface="Comfortaa"/>
              <a:cs typeface="Comfortaa"/>
              <a:sym typeface="Comfortaa"/>
            </a:endParaRPr>
          </a:p>
        </p:txBody>
      </p:sp>
      <p:sp>
        <p:nvSpPr>
          <p:cNvPr id="208" name="Google Shape;20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311700" y="142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Advantages of Domain-Driven Design</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214" name="Google Shape;214;p24"/>
          <p:cNvSpPr txBox="1"/>
          <p:nvPr>
            <p:ph idx="1" type="body"/>
          </p:nvPr>
        </p:nvSpPr>
        <p:spPr>
          <a:xfrm>
            <a:off x="311700" y="2131575"/>
            <a:ext cx="8520600" cy="15366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Eases Communication</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Improves Flexibility</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Emphasizes Domain Over Interface</a:t>
            </a:r>
            <a:endParaRPr b="1">
              <a:solidFill>
                <a:srgbClr val="000000"/>
              </a:solidFill>
              <a:latin typeface="Comfortaa"/>
              <a:ea typeface="Comfortaa"/>
              <a:cs typeface="Comfortaa"/>
              <a:sym typeface="Comfortaa"/>
            </a:endParaRPr>
          </a:p>
        </p:txBody>
      </p:sp>
      <p:sp>
        <p:nvSpPr>
          <p:cNvPr id="215" name="Google Shape;21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11700" y="1622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Disadvantages of Domain-Driven Design</a:t>
            </a:r>
            <a:endParaRPr b="1" sz="3000">
              <a:solidFill>
                <a:srgbClr val="006894"/>
              </a:solidFill>
              <a:latin typeface="Comfortaa"/>
              <a:ea typeface="Comfortaa"/>
              <a:cs typeface="Comfortaa"/>
              <a:sym typeface="Comfortaa"/>
            </a:endParaRPr>
          </a:p>
        </p:txBody>
      </p:sp>
      <p:sp>
        <p:nvSpPr>
          <p:cNvPr id="221" name="Google Shape;221;p25"/>
          <p:cNvSpPr txBox="1"/>
          <p:nvPr>
            <p:ph idx="1" type="body"/>
          </p:nvPr>
        </p:nvSpPr>
        <p:spPr>
          <a:xfrm>
            <a:off x="311700" y="2360100"/>
            <a:ext cx="8520600" cy="12333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Requires Robust Domain Expertise</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Encourages Iterative Practices</a:t>
            </a:r>
            <a:endParaRPr b="1">
              <a:solidFill>
                <a:srgbClr val="000000"/>
              </a:solidFill>
              <a:latin typeface="Comfortaa"/>
              <a:ea typeface="Comfortaa"/>
              <a:cs typeface="Comfortaa"/>
              <a:sym typeface="Comfortaa"/>
            </a:endParaRPr>
          </a:p>
          <a:p>
            <a:pPr indent="-342900" lvl="0" marL="457200" rtl="0" algn="ctr">
              <a:lnSpc>
                <a:spcPct val="115000"/>
              </a:lnSpc>
              <a:spcBef>
                <a:spcPts val="0"/>
              </a:spcBef>
              <a:spcAft>
                <a:spcPts val="0"/>
              </a:spcAft>
              <a:buClr>
                <a:srgbClr val="000000"/>
              </a:buClr>
              <a:buSzPts val="1800"/>
              <a:buFont typeface="Comfortaa"/>
              <a:buAutoNum type="arabicPeriod"/>
            </a:pPr>
            <a:r>
              <a:rPr b="1" lang="fr">
                <a:solidFill>
                  <a:srgbClr val="000000"/>
                </a:solidFill>
                <a:latin typeface="Comfortaa"/>
                <a:ea typeface="Comfortaa"/>
                <a:cs typeface="Comfortaa"/>
                <a:sym typeface="Comfortaa"/>
              </a:rPr>
              <a:t>Suited for Highly Technical Projects</a:t>
            </a:r>
            <a:endParaRPr b="1">
              <a:solidFill>
                <a:srgbClr val="000000"/>
              </a:solidFill>
              <a:latin typeface="Comfortaa"/>
              <a:ea typeface="Comfortaa"/>
              <a:cs typeface="Comfortaa"/>
              <a:sym typeface="Comfortaa"/>
            </a:endParaRPr>
          </a:p>
        </p:txBody>
      </p:sp>
      <p:sp>
        <p:nvSpPr>
          <p:cNvPr id="222" name="Google Shape;22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idx="1" type="body"/>
          </p:nvPr>
        </p:nvSpPr>
        <p:spPr>
          <a:xfrm>
            <a:off x="311700" y="1675700"/>
            <a:ext cx="8520600" cy="224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fr">
                <a:solidFill>
                  <a:srgbClr val="000000"/>
                </a:solidFill>
                <a:latin typeface="Comfortaa"/>
                <a:ea typeface="Comfortaa"/>
                <a:cs typeface="Comfortaa"/>
                <a:sym typeface="Comfortaa"/>
              </a:rPr>
              <a:t>Main thing is decoupling business logic from rest of the system and creating healthy model. Creating healthy model consider a lot of talking with domain experts and understanding domain on level needed for creating successful software. We don’t have to understand low level details about domain but we need to recognize purpose of the software and to shape model around domain knowledge.</a:t>
            </a:r>
            <a:endParaRPr>
              <a:solidFill>
                <a:srgbClr val="000000"/>
              </a:solidFill>
              <a:latin typeface="Comfortaa"/>
              <a:ea typeface="Comfortaa"/>
              <a:cs typeface="Comfortaa"/>
              <a:sym typeface="Comfortaa"/>
            </a:endParaRPr>
          </a:p>
        </p:txBody>
      </p:sp>
      <p:sp>
        <p:nvSpPr>
          <p:cNvPr id="228" name="Google Shape;22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229" name="Google Shape;229;p26"/>
          <p:cNvSpPr txBox="1"/>
          <p:nvPr>
            <p:ph type="title"/>
          </p:nvPr>
        </p:nvSpPr>
        <p:spPr>
          <a:xfrm>
            <a:off x="311700" y="971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b="1" lang="fr" sz="3000">
                <a:solidFill>
                  <a:srgbClr val="006894"/>
                </a:solidFill>
                <a:latin typeface="Comfortaa"/>
                <a:ea typeface="Comfortaa"/>
                <a:cs typeface="Comfortaa"/>
                <a:sym typeface="Comfortaa"/>
              </a:rPr>
              <a:t>Wrapping it up</a:t>
            </a:r>
            <a:endParaRPr b="1" sz="3000">
              <a:solidFill>
                <a:srgbClr val="006894"/>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DDD vs Event Sourcing</a:t>
            </a:r>
            <a:endParaRPr b="1" sz="4000">
              <a:solidFill>
                <a:srgbClr val="006894"/>
              </a:solidFill>
              <a:latin typeface="Comfortaa"/>
              <a:ea typeface="Comfortaa"/>
              <a:cs typeface="Comfortaa"/>
              <a:sym typeface="Comfortaa"/>
            </a:endParaRPr>
          </a:p>
        </p:txBody>
      </p:sp>
      <p:sp>
        <p:nvSpPr>
          <p:cNvPr id="235" name="Google Shape;23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241" name="Google Shape;241;p28"/>
          <p:cNvSpPr txBox="1"/>
          <p:nvPr>
            <p:ph idx="1" type="body"/>
          </p:nvPr>
        </p:nvSpPr>
        <p:spPr>
          <a:xfrm>
            <a:off x="311700" y="1919703"/>
            <a:ext cx="8520600" cy="1083600"/>
          </a:xfrm>
          <a:prstGeom prst="rect">
            <a:avLst/>
          </a:prstGeom>
          <a:noFill/>
          <a:ln>
            <a:noFill/>
          </a:ln>
        </p:spPr>
        <p:txBody>
          <a:bodyPr anchorCtr="0" anchor="t" bIns="91425" lIns="91425" spcFirstLastPara="1" rIns="91425" wrap="square" tIns="91425">
            <a:noAutofit/>
          </a:bodyPr>
          <a:lstStyle/>
          <a:p>
            <a:pPr indent="0" lvl="0" marL="0" rtl="0" algn="ctr">
              <a:lnSpc>
                <a:spcPct val="152000"/>
              </a:lnSpc>
              <a:spcBef>
                <a:spcPts val="0"/>
              </a:spcBef>
              <a:spcAft>
                <a:spcPts val="2500"/>
              </a:spcAft>
              <a:buSzPts val="1800"/>
              <a:buNone/>
            </a:pPr>
            <a:r>
              <a:rPr b="1" lang="fr" sz="1500">
                <a:solidFill>
                  <a:srgbClr val="000000"/>
                </a:solidFill>
                <a:highlight>
                  <a:srgbClr val="FFFFFF"/>
                </a:highlight>
                <a:latin typeface="Comfortaa"/>
                <a:ea typeface="Comfortaa"/>
                <a:cs typeface="Comfortaa"/>
                <a:sym typeface="Comfortaa"/>
              </a:rPr>
              <a:t>Let’s consider the following example: in a domain for bike sharing, a user wants to register in order to rent a bike. Of course one also has to pay for it, which is done through a pre-paid approach using a wallet.</a:t>
            </a:r>
            <a:endParaRPr b="1" sz="1500">
              <a:solidFill>
                <a:srgbClr val="000000"/>
              </a:solidFill>
              <a:latin typeface="Comfortaa"/>
              <a:ea typeface="Comfortaa"/>
              <a:cs typeface="Comfortaa"/>
              <a:sym typeface="Comfortaa"/>
            </a:endParaRPr>
          </a:p>
        </p:txBody>
      </p:sp>
      <p:pic>
        <p:nvPicPr>
          <p:cNvPr id="242" name="Google Shape;242;p28"/>
          <p:cNvPicPr preferRelativeResize="0"/>
          <p:nvPr/>
        </p:nvPicPr>
        <p:blipFill rotWithShape="1">
          <a:blip r:embed="rId3">
            <a:alphaModFix/>
          </a:blip>
          <a:srcRect b="0" l="0" r="0" t="0"/>
          <a:stretch/>
        </p:blipFill>
        <p:spPr>
          <a:xfrm>
            <a:off x="3392973" y="3088948"/>
            <a:ext cx="2358051" cy="1574275"/>
          </a:xfrm>
          <a:prstGeom prst="rect">
            <a:avLst/>
          </a:prstGeom>
          <a:noFill/>
          <a:ln>
            <a:noFill/>
          </a:ln>
        </p:spPr>
      </p:pic>
      <p:sp>
        <p:nvSpPr>
          <p:cNvPr id="243" name="Google Shape;243;p28"/>
          <p:cNvSpPr txBox="1"/>
          <p:nvPr>
            <p:ph type="title"/>
          </p:nvPr>
        </p:nvSpPr>
        <p:spPr>
          <a:xfrm>
            <a:off x="311700" y="7059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fr" sz="3000">
                <a:solidFill>
                  <a:srgbClr val="006894"/>
                </a:solidFill>
                <a:latin typeface="Comfortaa"/>
                <a:ea typeface="Comfortaa"/>
                <a:cs typeface="Comfortaa"/>
                <a:sym typeface="Comfortaa"/>
              </a:rPr>
              <a:t>Why domain events and event sourcing should not be mixed up</a:t>
            </a:r>
            <a:endParaRPr b="1" sz="3000">
              <a:solidFill>
                <a:srgbClr val="006894"/>
              </a:solidFill>
              <a:latin typeface="Comfortaa"/>
              <a:ea typeface="Comfortaa"/>
              <a:cs typeface="Comfortaa"/>
              <a:sym typeface="Comfortaa"/>
            </a:endParaRPr>
          </a:p>
          <a:p>
            <a:pPr indent="0" lvl="0" marL="0" rtl="0" algn="ctr">
              <a:lnSpc>
                <a:spcPct val="115000"/>
              </a:lnSpc>
              <a:spcBef>
                <a:spcPts val="1600"/>
              </a:spcBef>
              <a:spcAft>
                <a:spcPts val="0"/>
              </a:spcAft>
              <a:buSzPts val="2800"/>
              <a:buNone/>
            </a:pPr>
            <a:r>
              <a:t/>
            </a:r>
            <a:endParaRPr b="1" sz="3000">
              <a:solidFill>
                <a:srgbClr val="006894"/>
              </a:solidFill>
              <a:latin typeface="Comfortaa"/>
              <a:ea typeface="Comfortaa"/>
              <a:cs typeface="Comfortaa"/>
              <a:sym typeface="Comfortaa"/>
            </a:endParaRPr>
          </a:p>
          <a:p>
            <a:pPr indent="0" lvl="0" marL="0" rtl="0" algn="ctr">
              <a:lnSpc>
                <a:spcPct val="115000"/>
              </a:lnSpc>
              <a:spcBef>
                <a:spcPts val="1600"/>
              </a:spcBef>
              <a:spcAft>
                <a:spcPts val="1600"/>
              </a:spcAft>
              <a:buSzPts val="2800"/>
              <a:buNone/>
            </a:pPr>
            <a:r>
              <a:t/>
            </a:r>
            <a:endParaRPr b="1" sz="3000">
              <a:solidFill>
                <a:srgbClr val="006894"/>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Events from Event Sourcing ≠ Domain Events</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249" name="Google Shape;2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50" name="Google Shape;250;p29"/>
          <p:cNvPicPr preferRelativeResize="0"/>
          <p:nvPr/>
        </p:nvPicPr>
        <p:blipFill rotWithShape="1">
          <a:blip r:embed="rId3">
            <a:alphaModFix/>
          </a:blip>
          <a:srcRect b="0" l="0" r="0" t="0"/>
          <a:stretch/>
        </p:blipFill>
        <p:spPr>
          <a:xfrm>
            <a:off x="627138" y="1439950"/>
            <a:ext cx="7889720" cy="33406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Event Sourcing</a:t>
            </a:r>
            <a:endParaRPr b="1" sz="4000">
              <a:solidFill>
                <a:srgbClr val="006894"/>
              </a:solidFill>
              <a:latin typeface="Comfortaa"/>
              <a:ea typeface="Comfortaa"/>
              <a:cs typeface="Comfortaa"/>
              <a:sym typeface="Comfortaa"/>
            </a:endParaRPr>
          </a:p>
        </p:txBody>
      </p:sp>
      <p:sp>
        <p:nvSpPr>
          <p:cNvPr id="70" name="Google Shape;7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idx="1" type="body"/>
          </p:nvPr>
        </p:nvSpPr>
        <p:spPr>
          <a:xfrm>
            <a:off x="311700" y="1152475"/>
            <a:ext cx="8520600" cy="2382300"/>
          </a:xfrm>
          <a:prstGeom prst="rect">
            <a:avLst/>
          </a:prstGeom>
          <a:noFill/>
          <a:ln>
            <a:noFill/>
          </a:ln>
        </p:spPr>
        <p:txBody>
          <a:bodyPr anchorCtr="0" anchor="t" bIns="91425" lIns="91425" spcFirstLastPara="1" rIns="91425" wrap="square" tIns="91425">
            <a:noAutofit/>
          </a:bodyPr>
          <a:lstStyle/>
          <a:p>
            <a:pPr indent="0" lvl="0" marL="0" rtl="0" algn="l">
              <a:lnSpc>
                <a:spcPct val="152000"/>
              </a:lnSpc>
              <a:spcBef>
                <a:spcPts val="0"/>
              </a:spcBef>
              <a:spcAft>
                <a:spcPts val="0"/>
              </a:spcAft>
              <a:buClr>
                <a:schemeClr val="dk1"/>
              </a:buClr>
              <a:buSzPts val="1100"/>
              <a:buFont typeface="Arial"/>
              <a:buNone/>
            </a:pPr>
            <a:r>
              <a:rPr b="1" lang="fr" sz="1500">
                <a:solidFill>
                  <a:srgbClr val="006894"/>
                </a:solidFill>
                <a:highlight>
                  <a:srgbClr val="FFFFFF"/>
                </a:highlight>
                <a:latin typeface="Comfortaa"/>
                <a:ea typeface="Comfortaa"/>
                <a:cs typeface="Comfortaa"/>
                <a:sym typeface="Comfortaa"/>
              </a:rPr>
              <a:t>The registration process works as follows:</a:t>
            </a:r>
            <a:endParaRPr b="1" sz="1500">
              <a:solidFill>
                <a:srgbClr val="006894"/>
              </a:solidFill>
              <a:highlight>
                <a:srgbClr val="FFFFFF"/>
              </a:highlight>
              <a:latin typeface="Comfortaa"/>
              <a:ea typeface="Comfortaa"/>
              <a:cs typeface="Comfortaa"/>
              <a:sym typeface="Comfortaa"/>
            </a:endParaRPr>
          </a:p>
          <a:p>
            <a:pPr indent="-323850" lvl="0" marL="457200" rtl="0" algn="l">
              <a:lnSpc>
                <a:spcPct val="152000"/>
              </a:lnSpc>
              <a:spcBef>
                <a:spcPts val="250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The user enters his/her mobile number through the mobile app.</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52000"/>
              </a:lnSpc>
              <a:spcBef>
                <a:spcPts val="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The user receives an SMS code to confirm the phone number.</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52000"/>
              </a:lnSpc>
              <a:spcBef>
                <a:spcPts val="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The user enters the confirmation code.</a:t>
            </a:r>
            <a:endParaRPr sz="1500">
              <a:solidFill>
                <a:srgbClr val="000000"/>
              </a:solidFill>
              <a:highlight>
                <a:srgbClr val="FFFFFF"/>
              </a:highlight>
              <a:latin typeface="Comfortaa"/>
              <a:ea typeface="Comfortaa"/>
              <a:cs typeface="Comfortaa"/>
              <a:sym typeface="Comfortaa"/>
            </a:endParaRPr>
          </a:p>
          <a:p>
            <a:pPr indent="-323850" lvl="0" marL="457200" rtl="0" algn="l">
              <a:lnSpc>
                <a:spcPct val="152000"/>
              </a:lnSpc>
              <a:spcBef>
                <a:spcPts val="0"/>
              </a:spcBef>
              <a:spcAft>
                <a:spcPts val="0"/>
              </a:spcAft>
              <a:buClr>
                <a:srgbClr val="000000"/>
              </a:buClr>
              <a:buSzPts val="1500"/>
              <a:buFont typeface="Comfortaa"/>
              <a:buChar char="●"/>
            </a:pPr>
            <a:r>
              <a:rPr lang="fr" sz="1500">
                <a:solidFill>
                  <a:srgbClr val="000000"/>
                </a:solidFill>
                <a:highlight>
                  <a:srgbClr val="FFFFFF"/>
                </a:highlight>
                <a:latin typeface="Comfortaa"/>
                <a:ea typeface="Comfortaa"/>
                <a:cs typeface="Comfortaa"/>
                <a:sym typeface="Comfortaa"/>
              </a:rPr>
              <a:t>The user enters the additional details such as full name or address and completes the registration.</a:t>
            </a:r>
            <a:endParaRPr sz="1500">
              <a:solidFill>
                <a:srgbClr val="000000"/>
              </a:solidFill>
              <a:latin typeface="Comfortaa"/>
              <a:ea typeface="Comfortaa"/>
              <a:cs typeface="Comfortaa"/>
              <a:sym typeface="Comfortaa"/>
            </a:endParaRPr>
          </a:p>
        </p:txBody>
      </p:sp>
      <p:sp>
        <p:nvSpPr>
          <p:cNvPr id="256" name="Google Shape;25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311700" y="445025"/>
            <a:ext cx="7755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 If event sourcing is used</a:t>
            </a:r>
            <a:endParaRPr b="1" sz="3000">
              <a:solidFill>
                <a:srgbClr val="006894"/>
              </a:solidFill>
              <a:latin typeface="Comfortaa"/>
              <a:ea typeface="Comfortaa"/>
              <a:cs typeface="Comfortaa"/>
              <a:sym typeface="Comfortaa"/>
            </a:endParaRPr>
          </a:p>
        </p:txBody>
      </p:sp>
      <p:sp>
        <p:nvSpPr>
          <p:cNvPr id="262" name="Google Shape;262;p31"/>
          <p:cNvSpPr txBox="1"/>
          <p:nvPr>
            <p:ph idx="1" type="body"/>
          </p:nvPr>
        </p:nvSpPr>
        <p:spPr>
          <a:xfrm>
            <a:off x="311700" y="1209550"/>
            <a:ext cx="8160900" cy="22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500">
                <a:solidFill>
                  <a:srgbClr val="000000"/>
                </a:solidFill>
                <a:latin typeface="Comfortaa"/>
                <a:ea typeface="Comfortaa"/>
                <a:cs typeface="Comfortaa"/>
                <a:sym typeface="Comfortaa"/>
              </a:rPr>
              <a:t>The following events (containing the corresponding relevant state) are created and persisted over time:</a:t>
            </a:r>
            <a:endParaRPr sz="1500">
              <a:solidFill>
                <a:srgbClr val="000000"/>
              </a:solidFill>
              <a:latin typeface="Comfortaa"/>
              <a:ea typeface="Comfortaa"/>
              <a:cs typeface="Comfortaa"/>
              <a:sym typeface="Comfortaa"/>
            </a:endParaRPr>
          </a:p>
          <a:p>
            <a:pPr indent="-323850" lvl="0" marL="457200" rtl="0" algn="l">
              <a:lnSpc>
                <a:spcPct val="115000"/>
              </a:lnSpc>
              <a:spcBef>
                <a:spcPts val="160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MobileNumberProvided (MobileNumber)</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VerificationCodeGenerated (VerificationCode)</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MobileNumberValidated (no additional state)</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UserDetailsProvided (FullName, Address, …)</a:t>
            </a:r>
            <a:endParaRPr sz="1500">
              <a:solidFill>
                <a:srgbClr val="000000"/>
              </a:solidFill>
              <a:latin typeface="Comfortaa"/>
              <a:ea typeface="Comfortaa"/>
              <a:cs typeface="Comfortaa"/>
              <a:sym typeface="Comfortaa"/>
            </a:endParaRPr>
          </a:p>
          <a:p>
            <a:pPr indent="0" lvl="0" marL="0" rtl="0" algn="l">
              <a:lnSpc>
                <a:spcPct val="115000"/>
              </a:lnSpc>
              <a:spcBef>
                <a:spcPts val="1600"/>
              </a:spcBef>
              <a:spcAft>
                <a:spcPts val="1600"/>
              </a:spcAft>
              <a:buSzPts val="1400"/>
              <a:buNone/>
            </a:pPr>
            <a:r>
              <a:t/>
            </a:r>
            <a:endParaRPr sz="1500">
              <a:solidFill>
                <a:srgbClr val="000000"/>
              </a:solidFill>
              <a:latin typeface="Comfortaa"/>
              <a:ea typeface="Comfortaa"/>
              <a:cs typeface="Comfortaa"/>
              <a:sym typeface="Comfortaa"/>
            </a:endParaRPr>
          </a:p>
        </p:txBody>
      </p:sp>
      <p:sp>
        <p:nvSpPr>
          <p:cNvPr id="263" name="Google Shape;26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If this is to be done using the events from event sourcing, each consuming bounded context must</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269" name="Google Shape;269;p32"/>
          <p:cNvSpPr txBox="1"/>
          <p:nvPr>
            <p:ph idx="1" type="body"/>
          </p:nvPr>
        </p:nvSpPr>
        <p:spPr>
          <a:xfrm>
            <a:off x="311700" y="1914475"/>
            <a:ext cx="8520600" cy="2689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process these fine-granular events and know at least parts of the domain logic from the UserRegistration aggregate (e.g. after which event a user is considered fully registered).</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combine several events to get the whole state required about the user (e.g. the phone number from MobileNumberProvided and additional details from UserDetailsProvided)</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ignore events which are not of any interest in the respective bounded context (e.g. VerificationCodeGenerated or MobileNumberValidated to confirm the phone number)</a:t>
            </a:r>
            <a:endParaRPr sz="1500">
              <a:solidFill>
                <a:srgbClr val="000000"/>
              </a:solidFill>
              <a:latin typeface="Comfortaa"/>
              <a:ea typeface="Comfortaa"/>
              <a:cs typeface="Comfortaa"/>
              <a:sym typeface="Comfortaa"/>
            </a:endParaRPr>
          </a:p>
        </p:txBody>
      </p:sp>
      <p:sp>
        <p:nvSpPr>
          <p:cNvPr id="270" name="Google Shape;27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idx="1" type="body"/>
          </p:nvPr>
        </p:nvSpPr>
        <p:spPr>
          <a:xfrm>
            <a:off x="311700" y="1076275"/>
            <a:ext cx="8520600" cy="2804100"/>
          </a:xfrm>
          <a:prstGeom prst="rect">
            <a:avLst/>
          </a:prstGeom>
          <a:noFill/>
          <a:ln>
            <a:noFill/>
          </a:ln>
        </p:spPr>
        <p:txBody>
          <a:bodyPr anchorCtr="0" anchor="t" bIns="91425" lIns="91425" spcFirstLastPara="1" rIns="91425" wrap="square" tIns="91425">
            <a:noAutofit/>
          </a:bodyPr>
          <a:lstStyle/>
          <a:p>
            <a:pPr indent="0" lvl="0" marL="0" rtl="0" algn="ctr">
              <a:lnSpc>
                <a:spcPct val="152000"/>
              </a:lnSpc>
              <a:spcBef>
                <a:spcPts val="0"/>
              </a:spcBef>
              <a:spcAft>
                <a:spcPts val="0"/>
              </a:spcAft>
              <a:buClr>
                <a:schemeClr val="dk1"/>
              </a:buClr>
              <a:buSzPts val="1100"/>
              <a:buFont typeface="Arial"/>
              <a:buNone/>
            </a:pPr>
            <a:r>
              <a:rPr b="1" lang="fr">
                <a:solidFill>
                  <a:srgbClr val="006894"/>
                </a:solidFill>
                <a:highlight>
                  <a:srgbClr val="FFFFFF"/>
                </a:highlight>
                <a:latin typeface="Comfortaa"/>
                <a:ea typeface="Comfortaa"/>
                <a:cs typeface="Comfortaa"/>
                <a:sym typeface="Comfortaa"/>
              </a:rPr>
              <a:t>This approach breaks the intended encapsulation between different parts of the system, leads to chatty communication between bounded contexts and thus increases the coupling between bounded contexts. The main reason is that the semantics of the fine-grained events from event sourcing is too low-level, both in terms of the event itself and the associated information (the “payload”).</a:t>
            </a:r>
            <a:endParaRPr b="1">
              <a:solidFill>
                <a:srgbClr val="006894"/>
              </a:solidFill>
              <a:highlight>
                <a:srgbClr val="FFFFFF"/>
              </a:highlight>
              <a:latin typeface="Comfortaa"/>
              <a:ea typeface="Comfortaa"/>
              <a:cs typeface="Comfortaa"/>
              <a:sym typeface="Comfortaa"/>
            </a:endParaRPr>
          </a:p>
          <a:p>
            <a:pPr indent="0" lvl="0" marL="0" rtl="0" algn="ctr">
              <a:lnSpc>
                <a:spcPct val="115000"/>
              </a:lnSpc>
              <a:spcBef>
                <a:spcPts val="2500"/>
              </a:spcBef>
              <a:spcAft>
                <a:spcPts val="0"/>
              </a:spcAft>
              <a:buClr>
                <a:schemeClr val="dk1"/>
              </a:buClr>
              <a:buSzPts val="1100"/>
              <a:buFont typeface="Arial"/>
              <a:buNone/>
            </a:pPr>
            <a:r>
              <a:t/>
            </a:r>
            <a:endParaRPr b="1">
              <a:solidFill>
                <a:srgbClr val="006894"/>
              </a:solidFill>
              <a:latin typeface="Comfortaa"/>
              <a:ea typeface="Comfortaa"/>
              <a:cs typeface="Comfortaa"/>
              <a:sym typeface="Comfortaa"/>
            </a:endParaRPr>
          </a:p>
          <a:p>
            <a:pPr indent="0" lvl="0" marL="0" rtl="0" algn="ctr">
              <a:lnSpc>
                <a:spcPct val="115000"/>
              </a:lnSpc>
              <a:spcBef>
                <a:spcPts val="0"/>
              </a:spcBef>
              <a:spcAft>
                <a:spcPts val="1600"/>
              </a:spcAft>
              <a:buSzPts val="1800"/>
              <a:buNone/>
            </a:pPr>
            <a:r>
              <a:t/>
            </a:r>
            <a:endParaRPr b="1">
              <a:solidFill>
                <a:srgbClr val="006894"/>
              </a:solidFill>
              <a:latin typeface="Comfortaa"/>
              <a:ea typeface="Comfortaa"/>
              <a:cs typeface="Comfortaa"/>
              <a:sym typeface="Comfortaa"/>
            </a:endParaRPr>
          </a:p>
        </p:txBody>
      </p:sp>
      <p:sp>
        <p:nvSpPr>
          <p:cNvPr id="276" name="Google Shape;2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Command Query Responsibility Segregation (CQRS)</a:t>
            </a:r>
            <a:endParaRPr b="1" sz="4000">
              <a:solidFill>
                <a:srgbClr val="006894"/>
              </a:solidFill>
              <a:latin typeface="Comfortaa"/>
              <a:ea typeface="Comfortaa"/>
              <a:cs typeface="Comfortaa"/>
              <a:sym typeface="Comfortaa"/>
            </a:endParaRPr>
          </a:p>
        </p:txBody>
      </p:sp>
      <p:sp>
        <p:nvSpPr>
          <p:cNvPr id="282" name="Google Shape;28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Problematic</a:t>
            </a:r>
            <a:endParaRPr b="1" sz="3000">
              <a:solidFill>
                <a:srgbClr val="006894"/>
              </a:solidFill>
              <a:latin typeface="Comfortaa"/>
              <a:ea typeface="Comfortaa"/>
              <a:cs typeface="Comfortaa"/>
              <a:sym typeface="Comfortaa"/>
            </a:endParaRPr>
          </a:p>
        </p:txBody>
      </p:sp>
      <p:sp>
        <p:nvSpPr>
          <p:cNvPr id="288" name="Google Shape;28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89" name="Google Shape;289;p35"/>
          <p:cNvPicPr preferRelativeResize="0"/>
          <p:nvPr/>
        </p:nvPicPr>
        <p:blipFill rotWithShape="1">
          <a:blip r:embed="rId3">
            <a:alphaModFix/>
          </a:blip>
          <a:srcRect b="0" l="0" r="0" t="0"/>
          <a:stretch/>
        </p:blipFill>
        <p:spPr>
          <a:xfrm>
            <a:off x="2220350" y="1416375"/>
            <a:ext cx="4134075" cy="236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295" name="Google Shape;295;p36"/>
          <p:cNvSpPr txBox="1"/>
          <p:nvPr>
            <p:ph idx="1" type="body"/>
          </p:nvPr>
        </p:nvSpPr>
        <p:spPr>
          <a:xfrm>
            <a:off x="311700" y="326675"/>
            <a:ext cx="8520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6894"/>
              </a:buClr>
              <a:buSzPts val="1500"/>
              <a:buFont typeface="Comfortaa"/>
              <a:buChar char="●"/>
            </a:pPr>
            <a:r>
              <a:rPr b="1" lang="fr" sz="1500">
                <a:solidFill>
                  <a:srgbClr val="006894"/>
                </a:solidFill>
                <a:latin typeface="Comfortaa"/>
                <a:ea typeface="Comfortaa"/>
                <a:cs typeface="Comfortaa"/>
                <a:sym typeface="Comfortaa"/>
              </a:rPr>
              <a:t>There is often a mismatch between the read and write representations of the data, such as additional columns or properties that must be updated correctly even though they aren't required as part of an operation.</a:t>
            </a:r>
            <a:br>
              <a:rPr b="1" lang="fr" sz="1500">
                <a:solidFill>
                  <a:srgbClr val="006894"/>
                </a:solidFill>
                <a:latin typeface="Comfortaa"/>
                <a:ea typeface="Comfortaa"/>
                <a:cs typeface="Comfortaa"/>
                <a:sym typeface="Comfortaa"/>
              </a:rPr>
            </a:br>
            <a:endParaRPr b="1" sz="1500">
              <a:solidFill>
                <a:srgbClr val="006894"/>
              </a:solidFill>
              <a:latin typeface="Comfortaa"/>
              <a:ea typeface="Comfortaa"/>
              <a:cs typeface="Comfortaa"/>
              <a:sym typeface="Comfortaa"/>
            </a:endParaRPr>
          </a:p>
          <a:p>
            <a:pPr indent="-323850" lvl="0" marL="457200" rtl="0" algn="l">
              <a:lnSpc>
                <a:spcPct val="115000"/>
              </a:lnSpc>
              <a:spcBef>
                <a:spcPts val="0"/>
              </a:spcBef>
              <a:spcAft>
                <a:spcPts val="0"/>
              </a:spcAft>
              <a:buClr>
                <a:srgbClr val="006894"/>
              </a:buClr>
              <a:buSzPts val="1500"/>
              <a:buFont typeface="Comfortaa"/>
              <a:buChar char="●"/>
            </a:pPr>
            <a:r>
              <a:rPr b="1" lang="fr" sz="1500">
                <a:solidFill>
                  <a:srgbClr val="006894"/>
                </a:solidFill>
                <a:latin typeface="Comfortaa"/>
                <a:ea typeface="Comfortaa"/>
                <a:cs typeface="Comfortaa"/>
                <a:sym typeface="Comfortaa"/>
              </a:rPr>
              <a:t>Data contention can occur when operations are performed in parallel on the same set of data.</a:t>
            </a:r>
            <a:br>
              <a:rPr b="1" lang="fr" sz="1500">
                <a:solidFill>
                  <a:srgbClr val="006894"/>
                </a:solidFill>
                <a:latin typeface="Comfortaa"/>
                <a:ea typeface="Comfortaa"/>
                <a:cs typeface="Comfortaa"/>
                <a:sym typeface="Comfortaa"/>
              </a:rPr>
            </a:br>
            <a:endParaRPr b="1" sz="1500">
              <a:solidFill>
                <a:srgbClr val="006894"/>
              </a:solidFill>
              <a:latin typeface="Comfortaa"/>
              <a:ea typeface="Comfortaa"/>
              <a:cs typeface="Comfortaa"/>
              <a:sym typeface="Comfortaa"/>
            </a:endParaRPr>
          </a:p>
          <a:p>
            <a:pPr indent="-323850" lvl="0" marL="457200" rtl="0" algn="l">
              <a:lnSpc>
                <a:spcPct val="115000"/>
              </a:lnSpc>
              <a:spcBef>
                <a:spcPts val="0"/>
              </a:spcBef>
              <a:spcAft>
                <a:spcPts val="0"/>
              </a:spcAft>
              <a:buClr>
                <a:srgbClr val="006894"/>
              </a:buClr>
              <a:buSzPts val="1500"/>
              <a:buFont typeface="Comfortaa"/>
              <a:buChar char="●"/>
            </a:pPr>
            <a:r>
              <a:rPr b="1" lang="fr" sz="1500">
                <a:solidFill>
                  <a:srgbClr val="006894"/>
                </a:solidFill>
                <a:latin typeface="Comfortaa"/>
                <a:ea typeface="Comfortaa"/>
                <a:cs typeface="Comfortaa"/>
                <a:sym typeface="Comfortaa"/>
              </a:rPr>
              <a:t>The traditional approach can have a negative effect on performance due to load on the data store and data access layer, and the complexity of queries required to retrieve information.</a:t>
            </a:r>
            <a:br>
              <a:rPr b="1" lang="fr" sz="1500">
                <a:solidFill>
                  <a:srgbClr val="006894"/>
                </a:solidFill>
                <a:latin typeface="Comfortaa"/>
                <a:ea typeface="Comfortaa"/>
                <a:cs typeface="Comfortaa"/>
                <a:sym typeface="Comfortaa"/>
              </a:rPr>
            </a:br>
            <a:endParaRPr b="1" sz="1500">
              <a:solidFill>
                <a:srgbClr val="006894"/>
              </a:solidFill>
              <a:latin typeface="Comfortaa"/>
              <a:ea typeface="Comfortaa"/>
              <a:cs typeface="Comfortaa"/>
              <a:sym typeface="Comfortaa"/>
            </a:endParaRPr>
          </a:p>
          <a:p>
            <a:pPr indent="-323850" lvl="0" marL="457200" rtl="0" algn="l">
              <a:lnSpc>
                <a:spcPct val="115000"/>
              </a:lnSpc>
              <a:spcBef>
                <a:spcPts val="0"/>
              </a:spcBef>
              <a:spcAft>
                <a:spcPts val="0"/>
              </a:spcAft>
              <a:buClr>
                <a:srgbClr val="006894"/>
              </a:buClr>
              <a:buSzPts val="1500"/>
              <a:buFont typeface="Comfortaa"/>
              <a:buChar char="●"/>
            </a:pPr>
            <a:r>
              <a:rPr b="1" lang="fr" sz="1500">
                <a:solidFill>
                  <a:srgbClr val="006894"/>
                </a:solidFill>
                <a:latin typeface="Comfortaa"/>
                <a:ea typeface="Comfortaa"/>
                <a:cs typeface="Comfortaa"/>
                <a:sym typeface="Comfortaa"/>
              </a:rPr>
              <a:t>Managing security and permissions can become complex, because each entity is subject to both read and write operations, which might expose data in the wrong context.</a:t>
            </a:r>
            <a:br>
              <a:rPr b="1" lang="fr" sz="1500">
                <a:solidFill>
                  <a:srgbClr val="006894"/>
                </a:solidFill>
                <a:latin typeface="Comfortaa"/>
                <a:ea typeface="Comfortaa"/>
                <a:cs typeface="Comfortaa"/>
                <a:sym typeface="Comfortaa"/>
              </a:rPr>
            </a:br>
            <a:endParaRPr b="1" sz="1500">
              <a:solidFill>
                <a:srgbClr val="006894"/>
              </a:solidFill>
              <a:latin typeface="Comfortaa"/>
              <a:ea typeface="Comfortaa"/>
              <a:cs typeface="Comfortaa"/>
              <a:sym typeface="Comfortaa"/>
            </a:endParaRPr>
          </a:p>
          <a:p>
            <a:pPr indent="0" lvl="0" marL="0" rtl="0" algn="l">
              <a:lnSpc>
                <a:spcPct val="115000"/>
              </a:lnSpc>
              <a:spcBef>
                <a:spcPts val="1200"/>
              </a:spcBef>
              <a:spcAft>
                <a:spcPts val="1600"/>
              </a:spcAft>
              <a:buSzPts val="1800"/>
              <a:buNone/>
            </a:pPr>
            <a:r>
              <a:t/>
            </a:r>
            <a:endParaRPr b="1" sz="1500">
              <a:solidFill>
                <a:srgbClr val="006894"/>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2419350"/>
            <a:ext cx="8520600" cy="22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sz="1200">
                <a:solidFill>
                  <a:srgbClr val="000000"/>
                </a:solidFill>
                <a:latin typeface="Comfortaa"/>
                <a:ea typeface="Comfortaa"/>
                <a:cs typeface="Comfortaa"/>
                <a:sym typeface="Comfortaa"/>
              </a:rPr>
              <a:t>CQRS separates reads and writes into different models, using commands to update data, and queries to read data.</a:t>
            </a:r>
            <a:endParaRPr sz="1200">
              <a:solidFill>
                <a:srgbClr val="000000"/>
              </a:solidFill>
              <a:latin typeface="Comfortaa"/>
              <a:ea typeface="Comfortaa"/>
              <a:cs typeface="Comfortaa"/>
              <a:sym typeface="Comfortaa"/>
            </a:endParaRPr>
          </a:p>
          <a:p>
            <a:pPr indent="-304800" lvl="0" marL="457200" rtl="0" algn="l">
              <a:lnSpc>
                <a:spcPct val="115000"/>
              </a:lnSpc>
              <a:spcBef>
                <a:spcPts val="120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Commands should be task based, rather than data centric. ("Book hotel room", not "set ReservationStatus to Reserved").</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Commands may be placed on a queue for asynchronous processing, rather than being processed synchronously.</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Queries never modify the database. A query returns a DTO that does not encapsulate any domain knowledge.</a:t>
            </a:r>
            <a:endParaRPr sz="1200">
              <a:solidFill>
                <a:srgbClr val="000000"/>
              </a:solidFill>
              <a:latin typeface="Comfortaa"/>
              <a:ea typeface="Comfortaa"/>
              <a:cs typeface="Comfortaa"/>
              <a:sym typeface="Comfortaa"/>
            </a:endParaRPr>
          </a:p>
          <a:p>
            <a:pPr indent="0" lvl="0" marL="0" rtl="0" algn="l">
              <a:lnSpc>
                <a:spcPct val="115000"/>
              </a:lnSpc>
              <a:spcBef>
                <a:spcPts val="1200"/>
              </a:spcBef>
              <a:spcAft>
                <a:spcPts val="1600"/>
              </a:spcAft>
              <a:buSzPts val="1800"/>
              <a:buNone/>
            </a:pPr>
            <a:r>
              <a:t/>
            </a:r>
            <a:endParaRPr sz="1200">
              <a:solidFill>
                <a:srgbClr val="000000"/>
              </a:solidFill>
              <a:latin typeface="Comfortaa"/>
              <a:ea typeface="Comfortaa"/>
              <a:cs typeface="Comfortaa"/>
              <a:sym typeface="Comfortaa"/>
            </a:endParaRPr>
          </a:p>
        </p:txBody>
      </p:sp>
      <p:sp>
        <p:nvSpPr>
          <p:cNvPr id="301" name="Google Shape;30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02" name="Google Shape;302;p37"/>
          <p:cNvPicPr preferRelativeResize="0"/>
          <p:nvPr/>
        </p:nvPicPr>
        <p:blipFill rotWithShape="1">
          <a:blip r:embed="rId3">
            <a:alphaModFix/>
          </a:blip>
          <a:srcRect b="0" l="0" r="0" t="0"/>
          <a:stretch/>
        </p:blipFill>
        <p:spPr>
          <a:xfrm>
            <a:off x="2529088" y="381250"/>
            <a:ext cx="4085826" cy="2190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08" name="Google Shape;308;p38"/>
          <p:cNvPicPr preferRelativeResize="0"/>
          <p:nvPr/>
        </p:nvPicPr>
        <p:blipFill rotWithShape="1">
          <a:blip r:embed="rId3">
            <a:alphaModFix/>
          </a:blip>
          <a:srcRect b="0" l="0" r="0" t="0"/>
          <a:stretch/>
        </p:blipFill>
        <p:spPr>
          <a:xfrm>
            <a:off x="1687375" y="1753375"/>
            <a:ext cx="5972175" cy="2105025"/>
          </a:xfrm>
          <a:prstGeom prst="rect">
            <a:avLst/>
          </a:prstGeom>
          <a:noFill/>
          <a:ln>
            <a:noFill/>
          </a:ln>
        </p:spPr>
      </p:pic>
      <p:sp>
        <p:nvSpPr>
          <p:cNvPr id="309" name="Google Shape;309;p38"/>
          <p:cNvSpPr txBox="1"/>
          <p:nvPr>
            <p:ph type="title"/>
          </p:nvPr>
        </p:nvSpPr>
        <p:spPr>
          <a:xfrm>
            <a:off x="311700" y="9473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Separation of the read and write stores</a:t>
            </a:r>
            <a:endParaRPr b="1" sz="3000">
              <a:solidFill>
                <a:srgbClr val="006894"/>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More general</a:t>
            </a:r>
            <a:endParaRPr b="1" sz="3000">
              <a:solidFill>
                <a:srgbClr val="006894"/>
              </a:solidFill>
              <a:latin typeface="Comfortaa"/>
              <a:ea typeface="Comfortaa"/>
              <a:cs typeface="Comfortaa"/>
              <a:sym typeface="Comfortaa"/>
            </a:endParaRPr>
          </a:p>
        </p:txBody>
      </p:sp>
      <p:sp>
        <p:nvSpPr>
          <p:cNvPr id="315" name="Google Shape;3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16" name="Google Shape;316;p39"/>
          <p:cNvPicPr preferRelativeResize="0"/>
          <p:nvPr/>
        </p:nvPicPr>
        <p:blipFill rotWithShape="1">
          <a:blip r:embed="rId3">
            <a:alphaModFix/>
          </a:blip>
          <a:srcRect b="0" l="0" r="0" t="0"/>
          <a:stretch/>
        </p:blipFill>
        <p:spPr>
          <a:xfrm>
            <a:off x="1642500" y="1057800"/>
            <a:ext cx="5965591"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Problematic</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76" name="Google Shape;76;p4"/>
          <p:cNvSpPr txBox="1"/>
          <p:nvPr>
            <p:ph idx="1" type="body"/>
          </p:nvPr>
        </p:nvSpPr>
        <p:spPr>
          <a:xfrm>
            <a:off x="311700" y="2895700"/>
            <a:ext cx="8520600" cy="149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 sz="1500">
                <a:solidFill>
                  <a:srgbClr val="000000"/>
                </a:solidFill>
                <a:latin typeface="Comfortaa"/>
                <a:ea typeface="Comfortaa"/>
                <a:cs typeface="Comfortaa"/>
                <a:sym typeface="Comfortaa"/>
              </a:rPr>
              <a:t>When we design web apps, we immediately translate the specs into concepts from our storage mechanism. If it's MySQL we design the tables, if it's MongoDB, we design the documents. This forces us to think of everything in terms of current state. </a:t>
            </a:r>
            <a:endParaRPr sz="1500">
              <a:solidFill>
                <a:srgbClr val="000000"/>
              </a:solidFill>
              <a:latin typeface="Comfortaa"/>
              <a:ea typeface="Comfortaa"/>
              <a:cs typeface="Comfortaa"/>
              <a:sym typeface="Comfortaa"/>
            </a:endParaRPr>
          </a:p>
          <a:p>
            <a:pPr indent="0" lvl="0" marL="0" rtl="0" algn="ctr">
              <a:lnSpc>
                <a:spcPct val="100000"/>
              </a:lnSpc>
              <a:spcBef>
                <a:spcPts val="1600"/>
              </a:spcBef>
              <a:spcAft>
                <a:spcPts val="1600"/>
              </a:spcAft>
              <a:buSzPts val="1800"/>
              <a:buNone/>
            </a:pPr>
            <a:r>
              <a:rPr b="1" lang="fr">
                <a:solidFill>
                  <a:srgbClr val="000000"/>
                </a:solidFill>
                <a:latin typeface="Comfortaa"/>
                <a:ea typeface="Comfortaa"/>
                <a:cs typeface="Comfortaa"/>
                <a:sym typeface="Comfortaa"/>
              </a:rPr>
              <a:t>"How do I store this thing so I can retrieve (and potentially change) it later?".</a:t>
            </a:r>
            <a:endParaRPr b="1">
              <a:solidFill>
                <a:srgbClr val="000000"/>
              </a:solidFill>
              <a:latin typeface="Comfortaa"/>
              <a:ea typeface="Comfortaa"/>
              <a:cs typeface="Comfortaa"/>
              <a:sym typeface="Comfortaa"/>
            </a:endParaRPr>
          </a:p>
        </p:txBody>
      </p:sp>
      <p:sp>
        <p:nvSpPr>
          <p:cNvPr id="77" name="Google Shape;7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78" name="Google Shape;78;p4"/>
          <p:cNvPicPr preferRelativeResize="0"/>
          <p:nvPr/>
        </p:nvPicPr>
        <p:blipFill rotWithShape="1">
          <a:blip r:embed="rId3">
            <a:alphaModFix/>
          </a:blip>
          <a:srcRect b="0" l="0" r="0" t="0"/>
          <a:stretch/>
        </p:blipFill>
        <p:spPr>
          <a:xfrm>
            <a:off x="1037187" y="966400"/>
            <a:ext cx="7069624" cy="2052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22" name="Google Shape;322;p40"/>
          <p:cNvPicPr preferRelativeResize="0"/>
          <p:nvPr/>
        </p:nvPicPr>
        <p:blipFill rotWithShape="1">
          <a:blip r:embed="rId3">
            <a:alphaModFix/>
          </a:blip>
          <a:srcRect b="0" l="0" r="0" t="0"/>
          <a:stretch/>
        </p:blipFill>
        <p:spPr>
          <a:xfrm>
            <a:off x="1733862" y="504413"/>
            <a:ext cx="5676275" cy="4134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266825" y="13697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Benefits</a:t>
            </a:r>
            <a:endParaRPr b="1" sz="3000">
              <a:solidFill>
                <a:srgbClr val="006894"/>
              </a:solidFill>
              <a:latin typeface="Comfortaa"/>
              <a:ea typeface="Comfortaa"/>
              <a:cs typeface="Comfortaa"/>
              <a:sym typeface="Comfortaa"/>
            </a:endParaRPr>
          </a:p>
        </p:txBody>
      </p:sp>
      <p:sp>
        <p:nvSpPr>
          <p:cNvPr id="328" name="Google Shape;328;p41"/>
          <p:cNvSpPr txBox="1"/>
          <p:nvPr>
            <p:ph idx="1" type="body"/>
          </p:nvPr>
        </p:nvSpPr>
        <p:spPr>
          <a:xfrm>
            <a:off x="311700" y="1942400"/>
            <a:ext cx="8520600" cy="20790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Independent scaling</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Optimized data schemas</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Security</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Separation of concerns.</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Simpler queries</a:t>
            </a:r>
            <a:endParaRPr b="1">
              <a:latin typeface="Comfortaa"/>
              <a:ea typeface="Comfortaa"/>
              <a:cs typeface="Comfortaa"/>
              <a:sym typeface="Comfortaa"/>
            </a:endParaRPr>
          </a:p>
        </p:txBody>
      </p:sp>
      <p:sp>
        <p:nvSpPr>
          <p:cNvPr id="329" name="Google Shape;32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248850" y="14952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Issues and considerations</a:t>
            </a:r>
            <a:endParaRPr b="1" sz="3000">
              <a:solidFill>
                <a:srgbClr val="006894"/>
              </a:solidFill>
              <a:latin typeface="Comfortaa"/>
              <a:ea typeface="Comfortaa"/>
              <a:cs typeface="Comfortaa"/>
              <a:sym typeface="Comfortaa"/>
            </a:endParaRPr>
          </a:p>
        </p:txBody>
      </p:sp>
      <p:sp>
        <p:nvSpPr>
          <p:cNvPr id="335" name="Google Shape;335;p42"/>
          <p:cNvSpPr txBox="1"/>
          <p:nvPr>
            <p:ph idx="1" type="body"/>
          </p:nvPr>
        </p:nvSpPr>
        <p:spPr>
          <a:xfrm>
            <a:off x="311700" y="2229650"/>
            <a:ext cx="8520600" cy="14193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Complexity</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Messaging</a:t>
            </a:r>
            <a:endParaRPr b="1">
              <a:latin typeface="Comfortaa"/>
              <a:ea typeface="Comfortaa"/>
              <a:cs typeface="Comfortaa"/>
              <a:sym typeface="Comfortaa"/>
            </a:endParaRPr>
          </a:p>
          <a:p>
            <a:pPr indent="-342900" lvl="0" marL="457200" rtl="0" algn="ctr">
              <a:lnSpc>
                <a:spcPct val="115000"/>
              </a:lnSpc>
              <a:spcBef>
                <a:spcPts val="0"/>
              </a:spcBef>
              <a:spcAft>
                <a:spcPts val="0"/>
              </a:spcAft>
              <a:buSzPts val="1800"/>
              <a:buFont typeface="Comfortaa"/>
              <a:buAutoNum type="arabicPeriod"/>
            </a:pPr>
            <a:r>
              <a:rPr b="1" lang="fr">
                <a:latin typeface="Comfortaa"/>
                <a:ea typeface="Comfortaa"/>
                <a:cs typeface="Comfortaa"/>
                <a:sym typeface="Comfortaa"/>
              </a:rPr>
              <a:t> Eventual consistency</a:t>
            </a:r>
            <a:endParaRPr b="1">
              <a:latin typeface="Comfortaa"/>
              <a:ea typeface="Comfortaa"/>
              <a:cs typeface="Comfortaa"/>
              <a:sym typeface="Comfortaa"/>
            </a:endParaRPr>
          </a:p>
        </p:txBody>
      </p:sp>
      <p:sp>
        <p:nvSpPr>
          <p:cNvPr id="336" name="Google Shape;33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When to use this pattern</a:t>
            </a:r>
            <a:endParaRPr b="1" sz="3000">
              <a:solidFill>
                <a:srgbClr val="006894"/>
              </a:solidFill>
              <a:latin typeface="Comfortaa"/>
              <a:ea typeface="Comfortaa"/>
              <a:cs typeface="Comfortaa"/>
              <a:sym typeface="Comfortaa"/>
            </a:endParaRPr>
          </a:p>
        </p:txBody>
      </p:sp>
      <p:sp>
        <p:nvSpPr>
          <p:cNvPr id="342" name="Google Shape;342;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Collaborative domains where many users access the same data in parallel.</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Task-based user interfaces where users are guided through a complex process as a series of steps or with complex domain models.</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Scenarios where performance of data reads must be fine tuned separately from performance of data writes, especially when the number of reads is much greater than the number of writes.</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Scenarios where one team of developers can focus on the complex domain model that is part of the write model, and another team can focus on the read model and the user interfaces.</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Scenarios where the system is expected to evolve over time and might contain multiple versions of the model, or where business rules change regularly.</a:t>
            </a:r>
            <a:endParaRPr sz="1200">
              <a:solidFill>
                <a:srgbClr val="000000"/>
              </a:solidFill>
              <a:latin typeface="Comfortaa"/>
              <a:ea typeface="Comfortaa"/>
              <a:cs typeface="Comfortaa"/>
              <a:sym typeface="Comfortaa"/>
            </a:endParaRPr>
          </a:p>
          <a:p>
            <a:pPr indent="-304800" lvl="0" marL="457200" rtl="0" algn="l">
              <a:lnSpc>
                <a:spcPct val="115000"/>
              </a:lnSpc>
              <a:spcBef>
                <a:spcPts val="0"/>
              </a:spcBef>
              <a:spcAft>
                <a:spcPts val="0"/>
              </a:spcAft>
              <a:buClr>
                <a:srgbClr val="000000"/>
              </a:buClr>
              <a:buSzPts val="1200"/>
              <a:buFont typeface="Comfortaa"/>
              <a:buChar char="●"/>
            </a:pPr>
            <a:r>
              <a:rPr lang="fr" sz="1200">
                <a:solidFill>
                  <a:srgbClr val="000000"/>
                </a:solidFill>
                <a:latin typeface="Comfortaa"/>
                <a:ea typeface="Comfortaa"/>
                <a:cs typeface="Comfortaa"/>
                <a:sym typeface="Comfortaa"/>
              </a:rPr>
              <a:t>Integration with other systems, especially in combination with event sourcing, where the temporal failure of one subsystem shouldn't affect the availability of the others.</a:t>
            </a:r>
            <a:endParaRPr sz="1200">
              <a:solidFill>
                <a:srgbClr val="000000"/>
              </a:solidFill>
              <a:latin typeface="Comfortaa"/>
              <a:ea typeface="Comfortaa"/>
              <a:cs typeface="Comfortaa"/>
              <a:sym typeface="Comfortaa"/>
            </a:endParaRPr>
          </a:p>
          <a:p>
            <a:pPr indent="0" lvl="0" marL="0" rtl="0" algn="l">
              <a:lnSpc>
                <a:spcPct val="115000"/>
              </a:lnSpc>
              <a:spcBef>
                <a:spcPts val="1600"/>
              </a:spcBef>
              <a:spcAft>
                <a:spcPts val="0"/>
              </a:spcAft>
              <a:buClr>
                <a:schemeClr val="dk1"/>
              </a:buClr>
              <a:buSzPts val="1100"/>
              <a:buFont typeface="Arial"/>
              <a:buNone/>
            </a:pPr>
            <a:r>
              <a:t/>
            </a:r>
            <a:endParaRPr sz="1200"/>
          </a:p>
          <a:p>
            <a:pPr indent="0" lvl="0" marL="0" rtl="0" algn="l">
              <a:lnSpc>
                <a:spcPct val="115000"/>
              </a:lnSpc>
              <a:spcBef>
                <a:spcPts val="1600"/>
              </a:spcBef>
              <a:spcAft>
                <a:spcPts val="1600"/>
              </a:spcAft>
              <a:buSzPts val="1800"/>
              <a:buNone/>
            </a:pPr>
            <a:r>
              <a:t/>
            </a:r>
            <a:endParaRPr sz="1200"/>
          </a:p>
        </p:txBody>
      </p:sp>
      <p:sp>
        <p:nvSpPr>
          <p:cNvPr id="343" name="Google Shape;3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This pattern isn't recommended when:</a:t>
            </a:r>
            <a:endParaRPr b="1" sz="3000">
              <a:solidFill>
                <a:srgbClr val="006894"/>
              </a:solidFill>
              <a:latin typeface="Comfortaa"/>
              <a:ea typeface="Comfortaa"/>
              <a:cs typeface="Comfortaa"/>
              <a:sym typeface="Comfortaa"/>
            </a:endParaRPr>
          </a:p>
        </p:txBody>
      </p:sp>
      <p:sp>
        <p:nvSpPr>
          <p:cNvPr id="349" name="Google Shape;349;p44"/>
          <p:cNvSpPr txBox="1"/>
          <p:nvPr>
            <p:ph idx="1" type="body"/>
          </p:nvPr>
        </p:nvSpPr>
        <p:spPr>
          <a:xfrm>
            <a:off x="311700" y="1152475"/>
            <a:ext cx="8520600" cy="975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The domain or the business rules are simple.</a:t>
            </a:r>
            <a:endParaRPr sz="1500">
              <a:solidFill>
                <a:srgbClr val="000000"/>
              </a:solidFill>
              <a:latin typeface="Comfortaa"/>
              <a:ea typeface="Comfortaa"/>
              <a:cs typeface="Comfortaa"/>
              <a:sym typeface="Comfortaa"/>
            </a:endParaRPr>
          </a:p>
          <a:p>
            <a:pPr indent="-323850" lvl="0" marL="457200" rtl="0" algn="l">
              <a:lnSpc>
                <a:spcPct val="115000"/>
              </a:lnSpc>
              <a:spcBef>
                <a:spcPts val="0"/>
              </a:spcBef>
              <a:spcAft>
                <a:spcPts val="0"/>
              </a:spcAft>
              <a:buClr>
                <a:srgbClr val="000000"/>
              </a:buClr>
              <a:buSzPts val="1500"/>
              <a:buFont typeface="Comfortaa"/>
              <a:buChar char="●"/>
            </a:pPr>
            <a:r>
              <a:rPr lang="fr" sz="1500">
                <a:solidFill>
                  <a:srgbClr val="000000"/>
                </a:solidFill>
                <a:latin typeface="Comfortaa"/>
                <a:ea typeface="Comfortaa"/>
                <a:cs typeface="Comfortaa"/>
                <a:sym typeface="Comfortaa"/>
              </a:rPr>
              <a:t>A simple CRUD-style user interface and data access operations are sufficient.</a:t>
            </a:r>
            <a:endParaRPr sz="1500">
              <a:solidFill>
                <a:srgbClr val="000000"/>
              </a:solidFill>
              <a:latin typeface="Comfortaa"/>
              <a:ea typeface="Comfortaa"/>
              <a:cs typeface="Comfortaa"/>
              <a:sym typeface="Comfortaa"/>
            </a:endParaRPr>
          </a:p>
        </p:txBody>
      </p:sp>
      <p:sp>
        <p:nvSpPr>
          <p:cNvPr id="350" name="Google Shape;35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CQRS naturally fits with some other architectural patterns.</a:t>
            </a:r>
            <a:endParaRPr b="1" sz="3000">
              <a:solidFill>
                <a:srgbClr val="006894"/>
              </a:solidFill>
              <a:latin typeface="Comfortaa"/>
              <a:ea typeface="Comfortaa"/>
              <a:cs typeface="Comfortaa"/>
              <a:sym typeface="Comfortaa"/>
            </a:endParaRPr>
          </a:p>
        </p:txBody>
      </p:sp>
      <p:sp>
        <p:nvSpPr>
          <p:cNvPr id="356" name="Google Shape;356;p45"/>
          <p:cNvSpPr txBox="1"/>
          <p:nvPr>
            <p:ph idx="1" type="body"/>
          </p:nvPr>
        </p:nvSpPr>
        <p:spPr>
          <a:xfrm>
            <a:off x="248875" y="1691075"/>
            <a:ext cx="8520600" cy="3044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As we move away from a single representation that we interact with via CRUD, we can easily move to a task-based UI.</a:t>
            </a:r>
            <a:endParaRPr sz="1200">
              <a:solidFill>
                <a:schemeClr val="dk1"/>
              </a:solidFill>
              <a:latin typeface="Comfortaa"/>
              <a:ea typeface="Comfortaa"/>
              <a:cs typeface="Comfortaa"/>
              <a:sym typeface="Comfortaa"/>
            </a:endParaRPr>
          </a:p>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CQRS fits well with event-based programming models. It's common to see CQRS system split into separate services communicating with Event Collaboration. This allows these services to easily take advantage of Event Sourcing.</a:t>
            </a:r>
            <a:endParaRPr sz="1200">
              <a:solidFill>
                <a:schemeClr val="dk1"/>
              </a:solidFill>
              <a:latin typeface="Comfortaa"/>
              <a:ea typeface="Comfortaa"/>
              <a:cs typeface="Comfortaa"/>
              <a:sym typeface="Comfortaa"/>
            </a:endParaRPr>
          </a:p>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Having separate models raises questions about how hard to keep those models consistent, which raises the likelihood of using eventual consistency.</a:t>
            </a:r>
            <a:endParaRPr sz="1200">
              <a:solidFill>
                <a:schemeClr val="dk1"/>
              </a:solidFill>
              <a:latin typeface="Comfortaa"/>
              <a:ea typeface="Comfortaa"/>
              <a:cs typeface="Comfortaa"/>
              <a:sym typeface="Comfortaa"/>
            </a:endParaRPr>
          </a:p>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For many domains, much of the logic is needed when you're updating, so it may make sense to use EagerReadDerivation to simplify your query-side models.</a:t>
            </a:r>
            <a:endParaRPr sz="1200">
              <a:solidFill>
                <a:schemeClr val="dk1"/>
              </a:solidFill>
              <a:latin typeface="Comfortaa"/>
              <a:ea typeface="Comfortaa"/>
              <a:cs typeface="Comfortaa"/>
              <a:sym typeface="Comfortaa"/>
            </a:endParaRPr>
          </a:p>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If the write model generates events for all updates, you can structure read models as EventPosters, allowing them to be MemoryImages and thus avoiding a lot of database interactions.</a:t>
            </a:r>
            <a:endParaRPr sz="1200">
              <a:solidFill>
                <a:schemeClr val="dk1"/>
              </a:solidFill>
              <a:latin typeface="Comfortaa"/>
              <a:ea typeface="Comfortaa"/>
              <a:cs typeface="Comfortaa"/>
              <a:sym typeface="Comfortaa"/>
            </a:endParaRPr>
          </a:p>
          <a:p>
            <a:pPr indent="-304800" lvl="0" marL="457200" rtl="0" algn="l">
              <a:lnSpc>
                <a:spcPct val="115000"/>
              </a:lnSpc>
              <a:spcBef>
                <a:spcPts val="0"/>
              </a:spcBef>
              <a:spcAft>
                <a:spcPts val="0"/>
              </a:spcAft>
              <a:buClr>
                <a:schemeClr val="dk1"/>
              </a:buClr>
              <a:buSzPts val="1200"/>
              <a:buFont typeface="Comfortaa"/>
              <a:buChar char="●"/>
            </a:pPr>
            <a:r>
              <a:rPr lang="fr" sz="1200">
                <a:solidFill>
                  <a:schemeClr val="dk1"/>
                </a:solidFill>
                <a:latin typeface="Comfortaa"/>
                <a:ea typeface="Comfortaa"/>
                <a:cs typeface="Comfortaa"/>
                <a:sym typeface="Comfortaa"/>
              </a:rPr>
              <a:t>CQRS is suited to complex domains, the kind that also benefit from Domain-Driven Design.</a:t>
            </a:r>
            <a:endParaRPr sz="1200">
              <a:solidFill>
                <a:schemeClr val="dk1"/>
              </a:solidFill>
              <a:latin typeface="Comfortaa"/>
              <a:ea typeface="Comfortaa"/>
              <a:cs typeface="Comfortaa"/>
              <a:sym typeface="Comfortaa"/>
            </a:endParaRPr>
          </a:p>
        </p:txBody>
      </p:sp>
      <p:sp>
        <p:nvSpPr>
          <p:cNvPr id="357" name="Google Shape;35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idx="1" type="body"/>
          </p:nvPr>
        </p:nvSpPr>
        <p:spPr>
          <a:xfrm>
            <a:off x="311700" y="1182000"/>
            <a:ext cx="8520600" cy="224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fr" sz="1200">
                <a:solidFill>
                  <a:srgbClr val="000000"/>
                </a:solidFill>
                <a:latin typeface="Comfortaa"/>
                <a:ea typeface="Comfortaa"/>
                <a:cs typeface="Comfortaa"/>
                <a:sym typeface="Comfortaa"/>
              </a:rPr>
              <a:t>CQRS is an exciting architectural approach that demands an unusual handling of data. The separation of writing and reading might be familiar to the fewest developers, but makes sense in terms of scalability, modern asynchronous user interfaces, and the proximity to event sourcing and DDD.</a:t>
            </a:r>
            <a:endParaRPr sz="1200">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Clr>
                <a:schemeClr val="dk1"/>
              </a:buClr>
              <a:buSzPts val="1100"/>
              <a:buFont typeface="Arial"/>
              <a:buNone/>
            </a:pPr>
            <a:r>
              <a:rPr lang="fr" sz="1200">
                <a:solidFill>
                  <a:srgbClr val="000000"/>
                </a:solidFill>
                <a:latin typeface="Comfortaa"/>
                <a:ea typeface="Comfortaa"/>
                <a:cs typeface="Comfortaa"/>
                <a:sym typeface="Comfortaa"/>
              </a:rPr>
              <a:t>Nevertheless, CQRS is not the magic silver bullet that solves all problems. CQRS is particularly not suitable for small applications that do not require a high degree of scalability and that do not have complex domain logic, and for applications that have a direct impact on life or health, CQRS is not or only to a very limited extent suitable. Other approaches may be preferable here.</a:t>
            </a:r>
            <a:endParaRPr sz="1200">
              <a:solidFill>
                <a:srgbClr val="000000"/>
              </a:solidFill>
              <a:latin typeface="Comfortaa"/>
              <a:ea typeface="Comfortaa"/>
              <a:cs typeface="Comfortaa"/>
              <a:sym typeface="Comfortaa"/>
            </a:endParaRPr>
          </a:p>
          <a:p>
            <a:pPr indent="0" lvl="0" marL="0" rtl="0" algn="ctr">
              <a:lnSpc>
                <a:spcPct val="115000"/>
              </a:lnSpc>
              <a:spcBef>
                <a:spcPts val="1600"/>
              </a:spcBef>
              <a:spcAft>
                <a:spcPts val="1600"/>
              </a:spcAft>
              <a:buSzPts val="1800"/>
              <a:buNone/>
            </a:pPr>
            <a:r>
              <a:rPr lang="fr" sz="1200">
                <a:solidFill>
                  <a:srgbClr val="000000"/>
                </a:solidFill>
                <a:latin typeface="Comfortaa"/>
                <a:ea typeface="Comfortaa"/>
                <a:cs typeface="Comfortaa"/>
                <a:sym typeface="Comfortaa"/>
              </a:rPr>
              <a:t>However, CQRS is ideal for most web and cloud applications: here, scalability is often an essential requirement for the software. In addition, much more is usually read than written, which speaks for the individual scalability of both sides. If you add event sourcing and DDD to CQRS, you have an excellent basis for the development of modern web and cloud applications.</a:t>
            </a:r>
            <a:endParaRPr sz="1200">
              <a:solidFill>
                <a:srgbClr val="000000"/>
              </a:solidFill>
              <a:latin typeface="Comfortaa"/>
              <a:ea typeface="Comfortaa"/>
              <a:cs typeface="Comfortaa"/>
              <a:sym typeface="Comfortaa"/>
            </a:endParaRPr>
          </a:p>
        </p:txBody>
      </p:sp>
      <p:sp>
        <p:nvSpPr>
          <p:cNvPr id="363" name="Google Shape;36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364" name="Google Shape;364;p46"/>
          <p:cNvSpPr txBox="1"/>
          <p:nvPr>
            <p:ph type="title"/>
          </p:nvPr>
        </p:nvSpPr>
        <p:spPr>
          <a:xfrm>
            <a:off x="311700" y="4329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b="1" lang="fr" sz="3000">
                <a:solidFill>
                  <a:srgbClr val="006894"/>
                </a:solidFill>
                <a:latin typeface="Comfortaa"/>
                <a:ea typeface="Comfortaa"/>
                <a:cs typeface="Comfortaa"/>
                <a:sym typeface="Comfortaa"/>
              </a:rPr>
              <a:t>Wrapping it up</a:t>
            </a:r>
            <a:endParaRPr b="1" sz="3000">
              <a:solidFill>
                <a:srgbClr val="006894"/>
              </a:solidFill>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Event Sourcing vs CQRS</a:t>
            </a:r>
            <a:endParaRPr b="1" sz="4000">
              <a:solidFill>
                <a:srgbClr val="006894"/>
              </a:solidFill>
              <a:latin typeface="Comfortaa"/>
              <a:ea typeface="Comfortaa"/>
              <a:cs typeface="Comfortaa"/>
              <a:sym typeface="Comfortaa"/>
            </a:endParaRPr>
          </a:p>
        </p:txBody>
      </p:sp>
      <p:sp>
        <p:nvSpPr>
          <p:cNvPr id="370" name="Google Shape;37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So should events from event sourcing only be used within the corresponding aggregates?</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SzPts val="2800"/>
              <a:buNone/>
            </a:pPr>
            <a:r>
              <a:t/>
            </a:r>
            <a:endParaRPr b="1" sz="3000">
              <a:solidFill>
                <a:srgbClr val="006894"/>
              </a:solidFill>
              <a:latin typeface="Comfortaa"/>
              <a:ea typeface="Comfortaa"/>
              <a:cs typeface="Comfortaa"/>
              <a:sym typeface="Comfortaa"/>
            </a:endParaRPr>
          </a:p>
        </p:txBody>
      </p:sp>
      <p:sp>
        <p:nvSpPr>
          <p:cNvPr id="376" name="Google Shape;376;p48"/>
          <p:cNvSpPr txBox="1"/>
          <p:nvPr>
            <p:ph idx="1" type="body"/>
          </p:nvPr>
        </p:nvSpPr>
        <p:spPr>
          <a:xfrm>
            <a:off x="311700" y="2016625"/>
            <a:ext cx="8520600" cy="21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fr" sz="1500">
                <a:solidFill>
                  <a:srgbClr val="000000"/>
                </a:solidFill>
                <a:latin typeface="Comfortaa"/>
                <a:ea typeface="Comfortaa"/>
                <a:cs typeface="Comfortaa"/>
                <a:sym typeface="Comfortaa"/>
              </a:rPr>
              <a:t>Basically yes. A possible and meaningful exception, however, can be the use of these events in connection with read models in CQRS. Of course, this also has impacts encapsulation, but my experience shows that read models from CQRS are often anyway rather closely linked to an aggregate, since they provide a specific view on the data of that aggregate. Thus one may argue that the coupling resulting from the processing of the fine-granular events in the read model is acceptable.</a:t>
            </a:r>
            <a:endParaRPr sz="1500">
              <a:solidFill>
                <a:srgbClr val="000000"/>
              </a:solidFill>
              <a:latin typeface="Comfortaa"/>
              <a:ea typeface="Comfortaa"/>
              <a:cs typeface="Comfortaa"/>
              <a:sym typeface="Comfortaa"/>
            </a:endParaRPr>
          </a:p>
        </p:txBody>
      </p:sp>
      <p:sp>
        <p:nvSpPr>
          <p:cNvPr id="377" name="Google Shape;37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2841850" y="2261525"/>
            <a:ext cx="5885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Conclusion</a:t>
            </a:r>
            <a:endParaRPr b="1" sz="4000">
              <a:solidFill>
                <a:srgbClr val="006894"/>
              </a:solidFill>
              <a:latin typeface="Comfortaa"/>
              <a:ea typeface="Comfortaa"/>
              <a:cs typeface="Comfortaa"/>
              <a:sym typeface="Comfortaa"/>
            </a:endParaRPr>
          </a:p>
        </p:txBody>
      </p:sp>
      <p:sp>
        <p:nvSpPr>
          <p:cNvPr id="383" name="Google Shape;383;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84" name="Google Shape;384;p49"/>
          <p:cNvPicPr preferRelativeResize="0"/>
          <p:nvPr/>
        </p:nvPicPr>
        <p:blipFill rotWithShape="1">
          <a:blip r:embed="rId3">
            <a:alphaModFix/>
          </a:blip>
          <a:srcRect b="0" l="0" r="0" t="0"/>
          <a:stretch/>
        </p:blipFill>
        <p:spPr>
          <a:xfrm>
            <a:off x="387525" y="1759400"/>
            <a:ext cx="3516285" cy="184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fr" sz="3000">
                <a:solidFill>
                  <a:srgbClr val="006894"/>
                </a:solidFill>
                <a:latin typeface="Comfortaa"/>
                <a:ea typeface="Comfortaa"/>
                <a:cs typeface="Comfortaa"/>
                <a:sym typeface="Comfortaa"/>
              </a:rPr>
              <a:t>Problems</a:t>
            </a:r>
            <a:endParaRPr sz="3000">
              <a:solidFill>
                <a:srgbClr val="006894"/>
              </a:solidFill>
              <a:latin typeface="Comfortaa"/>
              <a:ea typeface="Comfortaa"/>
              <a:cs typeface="Comfortaa"/>
              <a:sym typeface="Comfortaa"/>
            </a:endParaRPr>
          </a:p>
        </p:txBody>
      </p:sp>
      <p:sp>
        <p:nvSpPr>
          <p:cNvPr id="84" name="Google Shape;84;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fr">
                <a:solidFill>
                  <a:srgbClr val="000000"/>
                </a:solidFill>
                <a:latin typeface="Comfortaa"/>
                <a:ea typeface="Comfortaa"/>
                <a:cs typeface="Comfortaa"/>
                <a:sym typeface="Comfortaa"/>
              </a:rPr>
              <a:t>1. It's not how we think</a:t>
            </a:r>
            <a:endParaRPr b="1">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Clr>
                <a:schemeClr val="dk1"/>
              </a:buClr>
              <a:buSzPts val="1100"/>
              <a:buFont typeface="Arial"/>
              <a:buNone/>
            </a:pPr>
            <a:r>
              <a:rPr b="1" lang="fr">
                <a:solidFill>
                  <a:srgbClr val="000000"/>
                </a:solidFill>
                <a:latin typeface="Comfortaa"/>
                <a:ea typeface="Comfortaa"/>
                <a:cs typeface="Comfortaa"/>
                <a:sym typeface="Comfortaa"/>
              </a:rPr>
              <a:t>2. Single data model</a:t>
            </a:r>
            <a:endParaRPr b="1">
              <a:solidFill>
                <a:srgbClr val="000000"/>
              </a:solidFill>
              <a:latin typeface="Comfortaa"/>
              <a:ea typeface="Comfortaa"/>
              <a:cs typeface="Comfortaa"/>
              <a:sym typeface="Comfortaa"/>
            </a:endParaRPr>
          </a:p>
          <a:p>
            <a:pPr indent="0" lvl="0" marL="0" rtl="0" algn="ctr">
              <a:lnSpc>
                <a:spcPct val="115000"/>
              </a:lnSpc>
              <a:spcBef>
                <a:spcPts val="1600"/>
              </a:spcBef>
              <a:spcAft>
                <a:spcPts val="0"/>
              </a:spcAft>
              <a:buClr>
                <a:schemeClr val="dk1"/>
              </a:buClr>
              <a:buSzPts val="1100"/>
              <a:buFont typeface="Arial"/>
              <a:buNone/>
            </a:pPr>
            <a:r>
              <a:rPr b="1" lang="fr">
                <a:solidFill>
                  <a:srgbClr val="000000"/>
                </a:solidFill>
                <a:latin typeface="Comfortaa"/>
                <a:ea typeface="Comfortaa"/>
                <a:cs typeface="Comfortaa"/>
                <a:sym typeface="Comfortaa"/>
              </a:rPr>
              <a:t>3. We lose business critical information</a:t>
            </a:r>
            <a:endParaRPr b="1">
              <a:solidFill>
                <a:srgbClr val="000000"/>
              </a:solidFill>
              <a:latin typeface="Comfortaa"/>
              <a:ea typeface="Comfortaa"/>
              <a:cs typeface="Comfortaa"/>
              <a:sym typeface="Comfortaa"/>
            </a:endParaRPr>
          </a:p>
          <a:p>
            <a:pPr indent="0" lvl="0" marL="0" rtl="0" algn="l">
              <a:lnSpc>
                <a:spcPct val="115000"/>
              </a:lnSpc>
              <a:spcBef>
                <a:spcPts val="1600"/>
              </a:spcBef>
              <a:spcAft>
                <a:spcPts val="1600"/>
              </a:spcAft>
              <a:buSzPts val="1800"/>
              <a:buNone/>
            </a:pPr>
            <a:r>
              <a:t/>
            </a:r>
            <a:endParaRPr/>
          </a:p>
        </p:txBody>
      </p:sp>
      <p:sp>
        <p:nvSpPr>
          <p:cNvPr id="85" name="Google Shape;8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86" name="Google Shape;86;p5"/>
          <p:cNvPicPr preferRelativeResize="0"/>
          <p:nvPr/>
        </p:nvPicPr>
        <p:blipFill rotWithShape="1">
          <a:blip r:embed="rId3">
            <a:alphaModFix/>
          </a:blip>
          <a:srcRect b="0" l="0" r="0" t="0"/>
          <a:stretch/>
        </p:blipFill>
        <p:spPr>
          <a:xfrm>
            <a:off x="3080425" y="2771950"/>
            <a:ext cx="2983150" cy="1986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fr" sz="4000">
                <a:solidFill>
                  <a:srgbClr val="006894"/>
                </a:solidFill>
                <a:latin typeface="Comfortaa"/>
                <a:ea typeface="Comfortaa"/>
                <a:cs typeface="Comfortaa"/>
                <a:sym typeface="Comfortaa"/>
              </a:rPr>
              <a:t>References</a:t>
            </a:r>
            <a:endParaRPr b="1" sz="4000">
              <a:solidFill>
                <a:srgbClr val="006894"/>
              </a:solidFill>
              <a:latin typeface="Comfortaa"/>
              <a:ea typeface="Comfortaa"/>
              <a:cs typeface="Comfortaa"/>
              <a:sym typeface="Comfortaa"/>
            </a:endParaRPr>
          </a:p>
        </p:txBody>
      </p:sp>
      <p:sp>
        <p:nvSpPr>
          <p:cNvPr id="390" name="Google Shape;39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idx="1" type="body"/>
          </p:nvPr>
        </p:nvSpPr>
        <p:spPr>
          <a:xfrm>
            <a:off x="311700" y="1505200"/>
            <a:ext cx="8520600" cy="2163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fr" sz="1200" u="sng">
                <a:solidFill>
                  <a:schemeClr val="hlink"/>
                </a:solidFill>
                <a:hlinkClick r:id="rId3"/>
              </a:rPr>
              <a:t>https://dev.to/barryosull/event-sourcing-what-it-is-and-why-its-awesome</a:t>
            </a:r>
            <a:endParaRPr sz="1200"/>
          </a:p>
          <a:p>
            <a:pPr indent="-304800" lvl="0" marL="457200" rtl="0" algn="l">
              <a:lnSpc>
                <a:spcPct val="115000"/>
              </a:lnSpc>
              <a:spcBef>
                <a:spcPts val="0"/>
              </a:spcBef>
              <a:spcAft>
                <a:spcPts val="0"/>
              </a:spcAft>
              <a:buSzPts val="1200"/>
              <a:buChar char="●"/>
            </a:pPr>
            <a:r>
              <a:rPr lang="fr" sz="1200" u="sng">
                <a:solidFill>
                  <a:schemeClr val="hlink"/>
                </a:solidFill>
                <a:hlinkClick r:id="rId4"/>
              </a:rPr>
              <a:t>https://eventuate.io/whyeventsourcing.html</a:t>
            </a:r>
            <a:endParaRPr sz="1200"/>
          </a:p>
          <a:p>
            <a:pPr indent="-304800" lvl="0" marL="457200" rtl="0" algn="l">
              <a:lnSpc>
                <a:spcPct val="115000"/>
              </a:lnSpc>
              <a:spcBef>
                <a:spcPts val="0"/>
              </a:spcBef>
              <a:spcAft>
                <a:spcPts val="0"/>
              </a:spcAft>
              <a:buSzPts val="1200"/>
              <a:buChar char="●"/>
            </a:pPr>
            <a:r>
              <a:rPr lang="fr" sz="1200" u="sng">
                <a:solidFill>
                  <a:schemeClr val="hlink"/>
                </a:solidFill>
                <a:hlinkClick r:id="rId5"/>
              </a:rPr>
              <a:t>https://medium.com/@hugo.oliveira.rocha/what-they-dont-tell-you-about-event-sourcing-6afc23c69e9a</a:t>
            </a:r>
            <a:endParaRPr sz="1200"/>
          </a:p>
          <a:p>
            <a:pPr indent="-304800" lvl="0" marL="457200" rtl="0" algn="l">
              <a:lnSpc>
                <a:spcPct val="115000"/>
              </a:lnSpc>
              <a:spcBef>
                <a:spcPts val="0"/>
              </a:spcBef>
              <a:spcAft>
                <a:spcPts val="0"/>
              </a:spcAft>
              <a:buSzPts val="1200"/>
              <a:buChar char="●"/>
            </a:pPr>
            <a:r>
              <a:rPr lang="fr" sz="1200" u="sng">
                <a:solidFill>
                  <a:schemeClr val="hlink"/>
                </a:solidFill>
                <a:hlinkClick r:id="rId6"/>
              </a:rPr>
              <a:t>https://dddcommunity.org/learning-ddd/what_is_ddd/</a:t>
            </a:r>
            <a:endParaRPr sz="1200"/>
          </a:p>
          <a:p>
            <a:pPr indent="-304800" lvl="0" marL="457200" rtl="0" algn="l">
              <a:lnSpc>
                <a:spcPct val="115000"/>
              </a:lnSpc>
              <a:spcBef>
                <a:spcPts val="0"/>
              </a:spcBef>
              <a:spcAft>
                <a:spcPts val="0"/>
              </a:spcAft>
              <a:buSzPts val="1200"/>
              <a:buChar char="●"/>
            </a:pPr>
            <a:r>
              <a:rPr lang="fr" sz="1100" u="sng">
                <a:solidFill>
                  <a:schemeClr val="hlink"/>
                </a:solidFill>
                <a:hlinkClick r:id="rId7"/>
              </a:rPr>
              <a:t>https://www.thoughtworks.com/insights/blog/domain-driven-design-services-architecture</a:t>
            </a:r>
            <a:endParaRPr sz="1200"/>
          </a:p>
          <a:p>
            <a:pPr indent="-304800" lvl="0" marL="457200" rtl="0" algn="l">
              <a:lnSpc>
                <a:spcPct val="115000"/>
              </a:lnSpc>
              <a:spcBef>
                <a:spcPts val="0"/>
              </a:spcBef>
              <a:spcAft>
                <a:spcPts val="0"/>
              </a:spcAft>
              <a:buSzPts val="1200"/>
              <a:buChar char="●"/>
            </a:pPr>
            <a:r>
              <a:rPr lang="fr" sz="1100" u="sng">
                <a:solidFill>
                  <a:schemeClr val="hlink"/>
                </a:solidFill>
                <a:hlinkClick r:id="rId8"/>
              </a:rPr>
              <a:t>https://dev.to/stefanpavlovic94/domain-driven-design-first-thoughts-part-one-232f</a:t>
            </a:r>
            <a:endParaRPr sz="1200"/>
          </a:p>
          <a:p>
            <a:pPr indent="-304800" lvl="0" marL="457200" rtl="0" algn="l">
              <a:lnSpc>
                <a:spcPct val="115000"/>
              </a:lnSpc>
              <a:spcBef>
                <a:spcPts val="0"/>
              </a:spcBef>
              <a:spcAft>
                <a:spcPts val="0"/>
              </a:spcAft>
              <a:buSzPts val="1200"/>
              <a:buChar char="●"/>
            </a:pPr>
            <a:r>
              <a:rPr lang="fr" sz="1100" u="sng">
                <a:solidFill>
                  <a:schemeClr val="hlink"/>
                </a:solidFill>
                <a:hlinkClick r:id="rId9"/>
              </a:rPr>
              <a:t>https://airbrake.io/blog/software-design/domain-driven-design</a:t>
            </a:r>
            <a:endParaRPr sz="1200"/>
          </a:p>
          <a:p>
            <a:pPr indent="-304800" lvl="0" marL="457200" rtl="0" algn="l">
              <a:lnSpc>
                <a:spcPct val="115000"/>
              </a:lnSpc>
              <a:spcBef>
                <a:spcPts val="0"/>
              </a:spcBef>
              <a:spcAft>
                <a:spcPts val="0"/>
              </a:spcAft>
              <a:buSzPts val="1200"/>
              <a:buChar char="●"/>
            </a:pPr>
            <a:r>
              <a:rPr lang="fr" sz="1100" u="sng">
                <a:solidFill>
                  <a:schemeClr val="hlink"/>
                </a:solidFill>
                <a:hlinkClick r:id="rId10"/>
              </a:rPr>
              <a:t>https://www.innoq.com/en/blog/domain-events-versus-event-sourcing/#eventsourcingandcqrs</a:t>
            </a:r>
            <a:endParaRPr sz="1200"/>
          </a:p>
          <a:p>
            <a:pPr indent="-304800" lvl="0" marL="457200" rtl="0" algn="l">
              <a:lnSpc>
                <a:spcPct val="115000"/>
              </a:lnSpc>
              <a:spcBef>
                <a:spcPts val="0"/>
              </a:spcBef>
              <a:spcAft>
                <a:spcPts val="0"/>
              </a:spcAft>
              <a:buSzPts val="1200"/>
              <a:buChar char="●"/>
            </a:pPr>
            <a:r>
              <a:rPr lang="fr" sz="1200" u="sng">
                <a:solidFill>
                  <a:schemeClr val="hlink"/>
                </a:solidFill>
                <a:hlinkClick r:id="rId11"/>
              </a:rPr>
              <a:t>https://docs.microsoft.com/en-us/azure/architecture/patterns/cqrs</a:t>
            </a:r>
            <a:endParaRPr sz="1200"/>
          </a:p>
          <a:p>
            <a:pPr indent="-304800" lvl="0" marL="457200" rtl="0" algn="l">
              <a:lnSpc>
                <a:spcPct val="115000"/>
              </a:lnSpc>
              <a:spcBef>
                <a:spcPts val="0"/>
              </a:spcBef>
              <a:spcAft>
                <a:spcPts val="0"/>
              </a:spcAft>
              <a:buSzPts val="1200"/>
              <a:buChar char="●"/>
            </a:pPr>
            <a:r>
              <a:rPr lang="fr" sz="1200" u="sng">
                <a:solidFill>
                  <a:schemeClr val="hlink"/>
                </a:solidFill>
                <a:hlinkClick r:id="rId12"/>
              </a:rPr>
              <a:t>https://martinfowler.com/bliki/CQRS.html</a:t>
            </a:r>
            <a:r>
              <a:rPr lang="fr" sz="1200"/>
              <a:t> </a:t>
            </a:r>
            <a:endParaRPr sz="1200"/>
          </a:p>
          <a:p>
            <a:pPr indent="0" lvl="0" marL="0" rtl="0" algn="l">
              <a:lnSpc>
                <a:spcPct val="115000"/>
              </a:lnSpc>
              <a:spcBef>
                <a:spcPts val="1600"/>
              </a:spcBef>
              <a:spcAft>
                <a:spcPts val="1600"/>
              </a:spcAft>
              <a:buSzPts val="1800"/>
              <a:buNone/>
            </a:pPr>
            <a:r>
              <a:t/>
            </a:r>
            <a:endParaRPr sz="1200"/>
          </a:p>
        </p:txBody>
      </p:sp>
      <p:sp>
        <p:nvSpPr>
          <p:cNvPr id="396" name="Google Shape;39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type="ctrTitle"/>
          </p:nvPr>
        </p:nvSpPr>
        <p:spPr>
          <a:xfrm>
            <a:off x="0" y="1592775"/>
            <a:ext cx="9144000" cy="2052600"/>
          </a:xfrm>
          <a:prstGeom prst="rect">
            <a:avLst/>
          </a:prstGeom>
          <a:solidFill>
            <a:srgbClr val="006894"/>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fr" sz="4400">
                <a:solidFill>
                  <a:srgbClr val="FFFFFF"/>
                </a:solidFill>
                <a:latin typeface="Comfortaa"/>
                <a:ea typeface="Comfortaa"/>
                <a:cs typeface="Comfortaa"/>
                <a:sym typeface="Comfortaa"/>
              </a:rPr>
              <a:t>Thank you!</a:t>
            </a:r>
            <a:endParaRPr b="1" sz="4400">
              <a:solidFill>
                <a:srgbClr val="FFFFFF"/>
              </a:solidFill>
              <a:latin typeface="Comfortaa"/>
              <a:ea typeface="Comfortaa"/>
              <a:cs typeface="Comfortaa"/>
              <a:sym typeface="Comfortaa"/>
            </a:endParaRPr>
          </a:p>
        </p:txBody>
      </p:sp>
      <p:sp>
        <p:nvSpPr>
          <p:cNvPr id="402" name="Google Shape;402;p52"/>
          <p:cNvSpPr txBox="1"/>
          <p:nvPr>
            <p:ph idx="1" type="subTitle"/>
          </p:nvPr>
        </p:nvSpPr>
        <p:spPr>
          <a:xfrm>
            <a:off x="311700" y="3797775"/>
            <a:ext cx="8520600" cy="792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b="1" lang="fr" sz="1500">
                <a:solidFill>
                  <a:srgbClr val="006894"/>
                </a:solidFill>
                <a:latin typeface="Comfortaa"/>
                <a:ea typeface="Comfortaa"/>
                <a:cs typeface="Comfortaa"/>
                <a:sym typeface="Comfortaa"/>
              </a:rPr>
              <a:t>Contact.OussamaZEBDA@gmail.com</a:t>
            </a:r>
            <a:endParaRPr b="1" sz="1500">
              <a:solidFill>
                <a:srgbClr val="006894"/>
              </a:solidFill>
              <a:latin typeface="Comfortaa"/>
              <a:ea typeface="Comfortaa"/>
              <a:cs typeface="Comfortaa"/>
              <a:sym typeface="Comfortaa"/>
            </a:endParaRPr>
          </a:p>
        </p:txBody>
      </p:sp>
      <p:pic>
        <p:nvPicPr>
          <p:cNvPr id="403" name="Google Shape;403;p52"/>
          <p:cNvPicPr preferRelativeResize="0"/>
          <p:nvPr/>
        </p:nvPicPr>
        <p:blipFill rotWithShape="1">
          <a:blip r:embed="rId3">
            <a:alphaModFix/>
          </a:blip>
          <a:srcRect b="0" l="0" r="0" t="0"/>
          <a:stretch/>
        </p:blipFill>
        <p:spPr>
          <a:xfrm>
            <a:off x="4503775" y="3797775"/>
            <a:ext cx="467725" cy="467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fr" sz="3000">
                <a:solidFill>
                  <a:srgbClr val="006894"/>
                </a:solidFill>
                <a:latin typeface="Comfortaa"/>
                <a:ea typeface="Comfortaa"/>
                <a:cs typeface="Comfortaa"/>
                <a:sym typeface="Comfortaa"/>
              </a:rPr>
              <a:t>Event Sourcing (ES) is opposite of this.</a:t>
            </a:r>
            <a:endParaRPr b="1" sz="3000">
              <a:solidFill>
                <a:srgbClr val="006894"/>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92" name="Google Shape;9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93" name="Google Shape;93;p6"/>
          <p:cNvPicPr preferRelativeResize="0"/>
          <p:nvPr/>
        </p:nvPicPr>
        <p:blipFill rotWithShape="1">
          <a:blip r:embed="rId3">
            <a:alphaModFix/>
          </a:blip>
          <a:srcRect b="0" l="0" r="0" t="0"/>
          <a:stretch/>
        </p:blipFill>
        <p:spPr>
          <a:xfrm>
            <a:off x="2786050" y="1193725"/>
            <a:ext cx="3571875" cy="317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Example: Order Entity</a:t>
            </a:r>
            <a:endParaRPr b="1" sz="3000">
              <a:solidFill>
                <a:srgbClr val="006894"/>
              </a:solidFill>
              <a:latin typeface="Comfortaa"/>
              <a:ea typeface="Comfortaa"/>
              <a:cs typeface="Comfortaa"/>
              <a:sym typeface="Comfortaa"/>
            </a:endParaRPr>
          </a:p>
        </p:txBody>
      </p:sp>
      <p:sp>
        <p:nvSpPr>
          <p:cNvPr id="99" name="Google Shape;9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00" name="Google Shape;100;p7"/>
          <p:cNvPicPr preferRelativeResize="0"/>
          <p:nvPr/>
        </p:nvPicPr>
        <p:blipFill rotWithShape="1">
          <a:blip r:embed="rId3">
            <a:alphaModFix/>
          </a:blip>
          <a:srcRect b="0" l="0" r="0" t="0"/>
          <a:stretch/>
        </p:blipFill>
        <p:spPr>
          <a:xfrm>
            <a:off x="841313" y="1112100"/>
            <a:ext cx="7461386"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type="title"/>
          </p:nvPr>
        </p:nvSpPr>
        <p:spPr>
          <a:xfrm>
            <a:off x="311700" y="445025"/>
            <a:ext cx="8520600" cy="88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sz="3000">
                <a:solidFill>
                  <a:srgbClr val="006894"/>
                </a:solidFill>
                <a:latin typeface="Comfortaa"/>
                <a:ea typeface="Comfortaa"/>
                <a:cs typeface="Comfortaa"/>
                <a:sym typeface="Comfortaa"/>
              </a:rPr>
              <a:t>How the Order Service handles a request to update an Order</a:t>
            </a:r>
            <a:endParaRPr b="1" sz="3000">
              <a:solidFill>
                <a:srgbClr val="006894"/>
              </a:solidFill>
              <a:latin typeface="Comfortaa"/>
              <a:ea typeface="Comfortaa"/>
              <a:cs typeface="Comfortaa"/>
              <a:sym typeface="Comfortaa"/>
            </a:endParaRPr>
          </a:p>
        </p:txBody>
      </p:sp>
      <p:sp>
        <p:nvSpPr>
          <p:cNvPr id="106" name="Google Shape;10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07" name="Google Shape;107;p8"/>
          <p:cNvPicPr preferRelativeResize="0"/>
          <p:nvPr/>
        </p:nvPicPr>
        <p:blipFill rotWithShape="1">
          <a:blip r:embed="rId3">
            <a:alphaModFix/>
          </a:blip>
          <a:srcRect b="0" l="0" r="0" t="0"/>
          <a:stretch/>
        </p:blipFill>
        <p:spPr>
          <a:xfrm>
            <a:off x="574263" y="1544550"/>
            <a:ext cx="7995476" cy="351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ph idx="1" type="body"/>
          </p:nvPr>
        </p:nvSpPr>
        <p:spPr>
          <a:xfrm>
            <a:off x="311700" y="672275"/>
            <a:ext cx="8520600" cy="3468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Event sourcing persists the state of a business entity such an Order or a Customer as a sequence of state-changing events</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Whenever the state of a business entity changes, a new event is appended to the list of events.</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The application reconstructs an entity’s current state by replaying the events.</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Applications persist events in an event store, which is a database of events.</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.The store has an API for adding and retrieving an entity’s events.</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 The event store also behaves like a message broker.</a:t>
            </a:r>
            <a:endParaRPr b="1">
              <a:solidFill>
                <a:srgbClr val="006894"/>
              </a:solidFill>
              <a:latin typeface="Comfortaa"/>
              <a:ea typeface="Comfortaa"/>
              <a:cs typeface="Comfortaa"/>
              <a:sym typeface="Comfortaa"/>
            </a:endParaRPr>
          </a:p>
          <a:p>
            <a:pPr indent="-342900" lvl="0" marL="457200" rtl="0" algn="l">
              <a:lnSpc>
                <a:spcPct val="100000"/>
              </a:lnSpc>
              <a:spcBef>
                <a:spcPts val="0"/>
              </a:spcBef>
              <a:spcAft>
                <a:spcPts val="0"/>
              </a:spcAft>
              <a:buClr>
                <a:srgbClr val="006894"/>
              </a:buClr>
              <a:buSzPts val="1800"/>
              <a:buFont typeface="Comfortaa"/>
              <a:buChar char="●"/>
            </a:pPr>
            <a:r>
              <a:rPr b="1" lang="fr">
                <a:solidFill>
                  <a:srgbClr val="006894"/>
                </a:solidFill>
                <a:latin typeface="Comfortaa"/>
                <a:ea typeface="Comfortaa"/>
                <a:cs typeface="Comfortaa"/>
                <a:sym typeface="Comfortaa"/>
              </a:rPr>
              <a:t>To optimize loading, an application can periodically save a snapshot of an entity’s current state</a:t>
            </a:r>
            <a:endParaRPr b="1">
              <a:solidFill>
                <a:srgbClr val="006894"/>
              </a:solidFill>
              <a:latin typeface="Comfortaa"/>
              <a:ea typeface="Comfortaa"/>
              <a:cs typeface="Comfortaa"/>
              <a:sym typeface="Comfortaa"/>
            </a:endParaRPr>
          </a:p>
        </p:txBody>
      </p:sp>
      <p:sp>
        <p:nvSpPr>
          <p:cNvPr id="113" name="Google Shape;11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coreProperties>
</file>